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72" r:id="rId7"/>
    <p:sldId id="268" r:id="rId8"/>
    <p:sldId id="275" r:id="rId9"/>
    <p:sldId id="265" r:id="rId10"/>
    <p:sldId id="267" r:id="rId11"/>
    <p:sldId id="261" r:id="rId12"/>
    <p:sldId id="269" r:id="rId13"/>
    <p:sldId id="271" r:id="rId14"/>
    <p:sldId id="274" r:id="rId15"/>
    <p:sldId id="273" r:id="rId16"/>
    <p:sldId id="26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7AAA"/>
    <a:srgbClr val="AF0000"/>
    <a:srgbClr val="363600"/>
    <a:srgbClr val="FFFF00"/>
    <a:srgbClr val="7CFC00"/>
    <a:srgbClr val="55A3E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2"/>
    <p:restoredTop sz="94599"/>
  </p:normalViewPr>
  <p:slideViewPr>
    <p:cSldViewPr snapToGrid="0" snapToObjects="1">
      <p:cViewPr>
        <p:scale>
          <a:sx n="113" d="100"/>
          <a:sy n="113" d="100"/>
        </p:scale>
        <p:origin x="520" y="16"/>
      </p:cViewPr>
      <p:guideLst/>
    </p:cSldViewPr>
  </p:slideViewPr>
  <p:notesTextViewPr>
    <p:cViewPr>
      <p:scale>
        <a:sx n="1" d="1"/>
        <a:sy n="1" d="1"/>
      </p:scale>
      <p:origin x="0" y="-8"/>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274C46-9278-1341-AAA6-F63FEA1BAB9B}" type="datetimeFigureOut">
              <a:rPr lang="en-US" smtClean="0"/>
              <a:t>7/13/18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FB522E-1E8B-C349-AEB8-808A56472D98}" type="slidenum">
              <a:rPr lang="en-US" smtClean="0"/>
              <a:t>‹#›</a:t>
            </a:fld>
            <a:endParaRPr lang="en-US"/>
          </a:p>
        </p:txBody>
      </p:sp>
    </p:spTree>
    <p:extLst>
      <p:ext uri="{BB962C8B-B14F-4D97-AF65-F5344CB8AC3E}">
        <p14:creationId xmlns:p14="http://schemas.microsoft.com/office/powerpoint/2010/main" val="1302725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FB522E-1E8B-C349-AEB8-808A56472D98}" type="slidenum">
              <a:rPr lang="en-US" smtClean="0"/>
              <a:t>1</a:t>
            </a:fld>
            <a:endParaRPr lang="en-US"/>
          </a:p>
        </p:txBody>
      </p:sp>
    </p:spTree>
    <p:extLst>
      <p:ext uri="{BB962C8B-B14F-4D97-AF65-F5344CB8AC3E}">
        <p14:creationId xmlns:p14="http://schemas.microsoft.com/office/powerpoint/2010/main" val="1018276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FB522E-1E8B-C349-AEB8-808A56472D98}" type="slidenum">
              <a:rPr lang="en-US" smtClean="0"/>
              <a:t>10</a:t>
            </a:fld>
            <a:endParaRPr lang="en-US"/>
          </a:p>
        </p:txBody>
      </p:sp>
    </p:spTree>
    <p:extLst>
      <p:ext uri="{BB962C8B-B14F-4D97-AF65-F5344CB8AC3E}">
        <p14:creationId xmlns:p14="http://schemas.microsoft.com/office/powerpoint/2010/main" val="20145832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FB522E-1E8B-C349-AEB8-808A56472D98}" type="slidenum">
              <a:rPr lang="en-US" smtClean="0"/>
              <a:t>11</a:t>
            </a:fld>
            <a:endParaRPr lang="en-US"/>
          </a:p>
        </p:txBody>
      </p:sp>
    </p:spTree>
    <p:extLst>
      <p:ext uri="{BB962C8B-B14F-4D97-AF65-F5344CB8AC3E}">
        <p14:creationId xmlns:p14="http://schemas.microsoft.com/office/powerpoint/2010/main" val="18108051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FB522E-1E8B-C349-AEB8-808A56472D98}" type="slidenum">
              <a:rPr lang="en-US" smtClean="0"/>
              <a:t>12</a:t>
            </a:fld>
            <a:endParaRPr lang="en-US"/>
          </a:p>
        </p:txBody>
      </p:sp>
    </p:spTree>
    <p:extLst>
      <p:ext uri="{BB962C8B-B14F-4D97-AF65-F5344CB8AC3E}">
        <p14:creationId xmlns:p14="http://schemas.microsoft.com/office/powerpoint/2010/main" val="10065663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Lower than 2 the average for the green color, bigger than the 9 average for the light red color, bigger than two times the average for the darker</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red color and all the rest as a blue color.</a:t>
            </a:r>
            <a:endParaRPr lang="en-US" dirty="0" smtClean="0"/>
          </a:p>
        </p:txBody>
      </p:sp>
      <p:sp>
        <p:nvSpPr>
          <p:cNvPr id="4" name="Slide Number Placeholder 3"/>
          <p:cNvSpPr>
            <a:spLocks noGrp="1"/>
          </p:cNvSpPr>
          <p:nvPr>
            <p:ph type="sldNum" sz="quarter" idx="10"/>
          </p:nvPr>
        </p:nvSpPr>
        <p:spPr/>
        <p:txBody>
          <a:bodyPr/>
          <a:lstStyle/>
          <a:p>
            <a:fld id="{B8FB522E-1E8B-C349-AEB8-808A56472D98}" type="slidenum">
              <a:rPr lang="en-US" smtClean="0"/>
              <a:t>13</a:t>
            </a:fld>
            <a:endParaRPr lang="en-US"/>
          </a:p>
        </p:txBody>
      </p:sp>
    </p:spTree>
    <p:extLst>
      <p:ext uri="{BB962C8B-B14F-4D97-AF65-F5344CB8AC3E}">
        <p14:creationId xmlns:p14="http://schemas.microsoft.com/office/powerpoint/2010/main" val="6277124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 why using population density to figure out the risk of traffic jams / intensity</a:t>
            </a:r>
            <a:r>
              <a:rPr lang="en-US" dirty="0" smtClean="0"/>
              <a:t>.</a:t>
            </a:r>
          </a:p>
          <a:p>
            <a:r>
              <a:rPr lang="en-US" sz="1200" b="0" i="0" kern="1200" smtClean="0">
                <a:solidFill>
                  <a:schemeClr val="tx1"/>
                </a:solidFill>
                <a:effectLst/>
                <a:latin typeface="+mn-lt"/>
                <a:ea typeface="+mn-ea"/>
                <a:cs typeface="+mn-cs"/>
              </a:rPr>
              <a:t>No longer consider just the distances or traffic at current time, but also safety and traffic scores of each point.</a:t>
            </a:r>
            <a:endParaRPr lang="en-US" dirty="0"/>
          </a:p>
        </p:txBody>
      </p:sp>
      <p:sp>
        <p:nvSpPr>
          <p:cNvPr id="4" name="Slide Number Placeholder 3"/>
          <p:cNvSpPr>
            <a:spLocks noGrp="1"/>
          </p:cNvSpPr>
          <p:nvPr>
            <p:ph type="sldNum" sz="quarter" idx="10"/>
          </p:nvPr>
        </p:nvSpPr>
        <p:spPr/>
        <p:txBody>
          <a:bodyPr/>
          <a:lstStyle/>
          <a:p>
            <a:fld id="{B8FB522E-1E8B-C349-AEB8-808A56472D98}" type="slidenum">
              <a:rPr lang="en-US" smtClean="0"/>
              <a:t>14</a:t>
            </a:fld>
            <a:endParaRPr lang="en-US"/>
          </a:p>
        </p:txBody>
      </p:sp>
    </p:spTree>
    <p:extLst>
      <p:ext uri="{BB962C8B-B14F-4D97-AF65-F5344CB8AC3E}">
        <p14:creationId xmlns:p14="http://schemas.microsoft.com/office/powerpoint/2010/main" val="3713024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FB522E-1E8B-C349-AEB8-808A56472D98}" type="slidenum">
              <a:rPr lang="en-US" smtClean="0"/>
              <a:t>15</a:t>
            </a:fld>
            <a:endParaRPr lang="en-US"/>
          </a:p>
        </p:txBody>
      </p:sp>
    </p:spTree>
    <p:extLst>
      <p:ext uri="{BB962C8B-B14F-4D97-AF65-F5344CB8AC3E}">
        <p14:creationId xmlns:p14="http://schemas.microsoft.com/office/powerpoint/2010/main" val="8693992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Population</a:t>
            </a:r>
            <a:r>
              <a:rPr lang="en-US" baseline="0" dirty="0" smtClean="0"/>
              <a:t> density is interesting to predict traffic intensity. However, other factors such as average circuity or the percentage of the population that uses public transports could improve the quality of the traffic score.</a:t>
            </a:r>
            <a:endParaRPr lang="en-US" dirty="0" smtClean="0"/>
          </a:p>
        </p:txBody>
      </p:sp>
      <p:sp>
        <p:nvSpPr>
          <p:cNvPr id="4" name="Slide Number Placeholder 3"/>
          <p:cNvSpPr>
            <a:spLocks noGrp="1"/>
          </p:cNvSpPr>
          <p:nvPr>
            <p:ph type="sldNum" sz="quarter" idx="10"/>
          </p:nvPr>
        </p:nvSpPr>
        <p:spPr/>
        <p:txBody>
          <a:bodyPr/>
          <a:lstStyle/>
          <a:p>
            <a:fld id="{B8FB522E-1E8B-C349-AEB8-808A56472D98}" type="slidenum">
              <a:rPr lang="en-US" smtClean="0"/>
              <a:t>16</a:t>
            </a:fld>
            <a:endParaRPr lang="en-US"/>
          </a:p>
        </p:txBody>
      </p:sp>
    </p:spTree>
    <p:extLst>
      <p:ext uri="{BB962C8B-B14F-4D97-AF65-F5344CB8AC3E}">
        <p14:creationId xmlns:p14="http://schemas.microsoft.com/office/powerpoint/2010/main" val="933701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Only 11,000 results in Google Scholar for the search equation: "city" AND ("crime" OR "criminality" OR "unsafety") AND "networks" "map" "</a:t>
            </a:r>
            <a:r>
              <a:rPr lang="en-US" dirty="0" smtClean="0"/>
              <a:t>graph”</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Lack of clear, easily accessible and factual information about urban safety and traffic; risk of non-locals to venture through dangerous places or traffic jammed </a:t>
            </a:r>
            <a:r>
              <a:rPr lang="en-US" sz="1200" b="0" i="0" kern="1200" dirty="0" err="1" smtClean="0">
                <a:solidFill>
                  <a:schemeClr val="tx1"/>
                </a:solidFill>
                <a:effectLst/>
                <a:latin typeface="+mn-lt"/>
                <a:ea typeface="+mn-ea"/>
                <a:cs typeface="+mn-cs"/>
              </a:rPr>
              <a:t>neighbourhoods</a:t>
            </a:r>
            <a:r>
              <a:rPr lang="en-US" sz="1200" b="0" i="0" kern="1200" dirty="0" smtClean="0">
                <a:solidFill>
                  <a:schemeClr val="tx1"/>
                </a:solidFill>
                <a:effectLst/>
                <a:latin typeface="+mn-lt"/>
                <a:ea typeface="+mn-ea"/>
                <a:cs typeface="+mn-cs"/>
              </a:rPr>
              <a:t>; hard for even locals to have a factual knowledge of the evolution of safety and traffic conditions of the city</a:t>
            </a:r>
            <a:endParaRPr lang="en-US" dirty="0" smtClean="0"/>
          </a:p>
        </p:txBody>
      </p:sp>
      <p:sp>
        <p:nvSpPr>
          <p:cNvPr id="4" name="Slide Number Placeholder 3"/>
          <p:cNvSpPr>
            <a:spLocks noGrp="1"/>
          </p:cNvSpPr>
          <p:nvPr>
            <p:ph type="sldNum" sz="quarter" idx="10"/>
          </p:nvPr>
        </p:nvSpPr>
        <p:spPr/>
        <p:txBody>
          <a:bodyPr/>
          <a:lstStyle/>
          <a:p>
            <a:fld id="{B8FB522E-1E8B-C349-AEB8-808A56472D98}" type="slidenum">
              <a:rPr lang="en-US" smtClean="0"/>
              <a:t>2</a:t>
            </a:fld>
            <a:endParaRPr lang="en-US"/>
          </a:p>
        </p:txBody>
      </p:sp>
    </p:spTree>
    <p:extLst>
      <p:ext uri="{BB962C8B-B14F-4D97-AF65-F5344CB8AC3E}">
        <p14:creationId xmlns:p14="http://schemas.microsoft.com/office/powerpoint/2010/main" val="1014832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dirty="0" smtClean="0">
                <a:solidFill>
                  <a:schemeClr val="bg1"/>
                </a:solidFill>
                <a:latin typeface="Roboto Slab Light" charset="0"/>
                <a:ea typeface="Roboto Slab Light" charset="0"/>
                <a:cs typeface="Roboto Slab Light" charset="0"/>
              </a:rPr>
              <a:t>Trying to end a 60 year old war with rebels.</a:t>
            </a:r>
          </a:p>
          <a:p>
            <a:pPr>
              <a:lnSpc>
                <a:spcPct val="150000"/>
              </a:lnSpc>
            </a:pPr>
            <a:r>
              <a:rPr lang="en-US" dirty="0" smtClean="0">
                <a:solidFill>
                  <a:schemeClr val="bg1"/>
                </a:solidFill>
                <a:latin typeface="Roboto Slab Light" charset="0"/>
                <a:ea typeface="Roboto Slab Light" charset="0"/>
                <a:cs typeface="Roboto Slab Light" charset="0"/>
              </a:rPr>
              <a:t>High</a:t>
            </a:r>
            <a:r>
              <a:rPr lang="en-US" baseline="0" dirty="0" smtClean="0">
                <a:solidFill>
                  <a:schemeClr val="bg1"/>
                </a:solidFill>
                <a:latin typeface="Roboto Slab Light" charset="0"/>
                <a:ea typeface="Roboto Slab Light" charset="0"/>
                <a:cs typeface="Roboto Slab Light" charset="0"/>
              </a:rPr>
              <a:t> impact </a:t>
            </a:r>
            <a:r>
              <a:rPr lang="en-US" dirty="0" smtClean="0">
                <a:solidFill>
                  <a:schemeClr val="bg1"/>
                </a:solidFill>
                <a:latin typeface="Roboto Slab Light" charset="0"/>
                <a:ea typeface="Roboto Slab Light" charset="0"/>
                <a:cs typeface="Roboto Slab Light" charset="0"/>
              </a:rPr>
              <a:t>of drug cartels in the recent past</a:t>
            </a:r>
            <a:r>
              <a:rPr lang="en-US" dirty="0" smtClean="0">
                <a:solidFill>
                  <a:schemeClr val="tx1"/>
                </a:solidFill>
                <a:latin typeface="+mn-lt"/>
                <a:ea typeface="+mn-ea"/>
                <a:cs typeface="+mn-cs"/>
              </a:rPr>
              <a:t>.</a:t>
            </a:r>
          </a:p>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solidFill>
                  <a:schemeClr val="tx1"/>
                </a:solidFill>
                <a:latin typeface="+mn-lt"/>
                <a:ea typeface="+mn-ea"/>
                <a:cs typeface="+mn-cs"/>
              </a:rPr>
              <a:t>Area of </a:t>
            </a:r>
            <a:r>
              <a:rPr lang="sk-SK" dirty="0" smtClean="0">
                <a:solidFill>
                  <a:schemeClr val="tx1"/>
                </a:solidFill>
                <a:latin typeface="+mn-lt"/>
                <a:ea typeface="+mn-ea"/>
                <a:cs typeface="+mn-cs"/>
              </a:rPr>
              <a:t>613 </a:t>
            </a:r>
            <a:r>
              <a:rPr lang="sk-SK" dirty="0" err="1" smtClean="0">
                <a:solidFill>
                  <a:schemeClr val="tx1"/>
                </a:solidFill>
                <a:latin typeface="+mn-lt"/>
                <a:ea typeface="+mn-ea"/>
                <a:cs typeface="+mn-cs"/>
              </a:rPr>
              <a:t>square</a:t>
            </a:r>
            <a:r>
              <a:rPr lang="sk-SK" dirty="0" smtClean="0">
                <a:solidFill>
                  <a:schemeClr val="tx1"/>
                </a:solidFill>
                <a:latin typeface="+mn-lt"/>
                <a:ea typeface="+mn-ea"/>
                <a:cs typeface="+mn-cs"/>
              </a:rPr>
              <a:t> </a:t>
            </a:r>
            <a:r>
              <a:rPr lang="sk-SK" dirty="0" err="1" smtClean="0">
                <a:solidFill>
                  <a:schemeClr val="tx1"/>
                </a:solidFill>
                <a:latin typeface="+mn-lt"/>
                <a:ea typeface="+mn-ea"/>
                <a:cs typeface="+mn-cs"/>
              </a:rPr>
              <a:t>miles</a:t>
            </a:r>
            <a:r>
              <a:rPr lang="en-US" dirty="0" smtClean="0">
                <a:solidFill>
                  <a:schemeClr val="tx1"/>
                </a:solidFill>
                <a:latin typeface="+mn-lt"/>
                <a:ea typeface="+mn-ea"/>
                <a:cs typeface="+mn-cs"/>
              </a:rPr>
              <a:t>.</a:t>
            </a:r>
          </a:p>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solidFill>
                  <a:schemeClr val="tx1"/>
                </a:solidFill>
                <a:latin typeface="+mn-lt"/>
                <a:ea typeface="+mn-ea"/>
                <a:cs typeface="+mn-cs"/>
              </a:rPr>
              <a:t>Stats from DANE</a:t>
            </a:r>
            <a:r>
              <a:rPr lang="en-US" baseline="0" dirty="0" smtClean="0">
                <a:solidFill>
                  <a:schemeClr val="tx1"/>
                </a:solidFill>
                <a:latin typeface="+mn-lt"/>
                <a:ea typeface="+mn-ea"/>
                <a:cs typeface="+mn-cs"/>
              </a:rPr>
              <a:t> and Wikipedia.</a:t>
            </a:r>
          </a:p>
          <a:p>
            <a:pPr marL="0" marR="0" indent="0" algn="l" defTabSz="914400" rtl="0" eaLnBrk="1" fontAlgn="auto" latinLnBrk="0" hangingPunct="1">
              <a:lnSpc>
                <a:spcPct val="150000"/>
              </a:lnSpc>
              <a:spcBef>
                <a:spcPts val="0"/>
              </a:spcBef>
              <a:spcAft>
                <a:spcPts val="0"/>
              </a:spcAft>
              <a:buClrTx/>
              <a:buSzTx/>
              <a:buFontTx/>
              <a:buNone/>
              <a:tabLst/>
              <a:defRPr/>
            </a:pPr>
            <a:endParaRPr lang="en-US" baseline="0" dirty="0" smtClean="0">
              <a:solidFill>
                <a:schemeClr val="tx1"/>
              </a:solidFill>
              <a:latin typeface="+mn-lt"/>
              <a:ea typeface="+mn-ea"/>
              <a:cs typeface="+mn-cs"/>
            </a:endParaRPr>
          </a:p>
          <a:p>
            <a:pPr marL="0" marR="0" indent="0" algn="l" defTabSz="914400" rtl="0" eaLnBrk="1" fontAlgn="auto" latinLnBrk="0" hangingPunct="1">
              <a:lnSpc>
                <a:spcPct val="150000"/>
              </a:lnSpc>
              <a:spcBef>
                <a:spcPts val="0"/>
              </a:spcBef>
              <a:spcAft>
                <a:spcPts val="0"/>
              </a:spcAft>
              <a:buClrTx/>
              <a:buSzTx/>
              <a:buFontTx/>
              <a:buNone/>
              <a:tabLst/>
              <a:defRPr/>
            </a:pPr>
            <a:r>
              <a:rPr lang="en-US" baseline="0" dirty="0" smtClean="0">
                <a:solidFill>
                  <a:schemeClr val="tx1"/>
                </a:solidFill>
                <a:latin typeface="+mn-lt"/>
                <a:ea typeface="+mn-ea"/>
                <a:cs typeface="+mn-cs"/>
              </a:rPr>
              <a:t>Big metropolis with recent violence and crime issues, no safety study ever made available. Makes for an interesting candidate city for this project</a:t>
            </a:r>
            <a:r>
              <a:rPr lang="en-US" baseline="0" dirty="0" smtClean="0">
                <a:solidFill>
                  <a:schemeClr val="tx1"/>
                </a:solidFill>
                <a:latin typeface="+mn-lt"/>
                <a:ea typeface="+mn-ea"/>
                <a:cs typeface="+mn-cs"/>
              </a:rPr>
              <a:t>.</a:t>
            </a:r>
          </a:p>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solidFill>
                  <a:schemeClr val="bg1"/>
                </a:solidFill>
                <a:latin typeface="Roboto Slab Light" charset="0"/>
                <a:ea typeface="Roboto Slab Light" charset="0"/>
                <a:cs typeface="Roboto Slab Light" charset="0"/>
              </a:rPr>
              <a:t>Although some practical work exists in the US, only some academic papers regarding mostly high level information exist on virtually the rest of the world.</a:t>
            </a:r>
            <a:endParaRPr lang="en-US" dirty="0" smtClean="0">
              <a:solidFill>
                <a:schemeClr val="bg1"/>
              </a:solidFill>
              <a:latin typeface="Roboto Slab Light" charset="0"/>
              <a:ea typeface="Roboto Slab Light" charset="0"/>
              <a:cs typeface="Roboto Slab Light" charset="0"/>
            </a:endParaRPr>
          </a:p>
        </p:txBody>
      </p:sp>
      <p:sp>
        <p:nvSpPr>
          <p:cNvPr id="4" name="Slide Number Placeholder 3"/>
          <p:cNvSpPr>
            <a:spLocks noGrp="1"/>
          </p:cNvSpPr>
          <p:nvPr>
            <p:ph type="sldNum" sz="quarter" idx="10"/>
          </p:nvPr>
        </p:nvSpPr>
        <p:spPr/>
        <p:txBody>
          <a:bodyPr/>
          <a:lstStyle/>
          <a:p>
            <a:fld id="{B8FB522E-1E8B-C349-AEB8-808A56472D98}" type="slidenum">
              <a:rPr lang="en-US" smtClean="0"/>
              <a:t>3</a:t>
            </a:fld>
            <a:endParaRPr lang="en-US"/>
          </a:p>
        </p:txBody>
      </p:sp>
    </p:spTree>
    <p:extLst>
      <p:ext uri="{BB962C8B-B14F-4D97-AF65-F5344CB8AC3E}">
        <p14:creationId xmlns:p14="http://schemas.microsoft.com/office/powerpoint/2010/main" val="4078014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a:t>
            </a:r>
            <a:r>
              <a:rPr lang="en-US" baseline="0" dirty="0" smtClean="0"/>
              <a:t> a city map that can allow us to integrate, visualize and use data with street level resolution.</a:t>
            </a:r>
          </a:p>
          <a:p>
            <a:r>
              <a:rPr lang="en-US" baseline="0" dirty="0" smtClean="0"/>
              <a:t>Urban traffic and security analysis for visualization.</a:t>
            </a:r>
          </a:p>
          <a:p>
            <a:r>
              <a:rPr lang="en-US" baseline="0" dirty="0" smtClean="0"/>
              <a:t>Best path routing as an enhanced GPS.</a:t>
            </a:r>
            <a:endParaRPr lang="en-US" dirty="0"/>
          </a:p>
        </p:txBody>
      </p:sp>
      <p:sp>
        <p:nvSpPr>
          <p:cNvPr id="4" name="Slide Number Placeholder 3"/>
          <p:cNvSpPr>
            <a:spLocks noGrp="1"/>
          </p:cNvSpPr>
          <p:nvPr>
            <p:ph type="sldNum" sz="quarter" idx="10"/>
          </p:nvPr>
        </p:nvSpPr>
        <p:spPr/>
        <p:txBody>
          <a:bodyPr/>
          <a:lstStyle/>
          <a:p>
            <a:fld id="{B8FB522E-1E8B-C349-AEB8-808A56472D98}" type="slidenum">
              <a:rPr lang="en-US" smtClean="0"/>
              <a:t>4</a:t>
            </a:fld>
            <a:endParaRPr lang="en-US"/>
          </a:p>
        </p:txBody>
      </p:sp>
    </p:spTree>
    <p:extLst>
      <p:ext uri="{BB962C8B-B14F-4D97-AF65-F5344CB8AC3E}">
        <p14:creationId xmlns:p14="http://schemas.microsoft.com/office/powerpoint/2010/main" val="16589713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At a low level, point by point, what is a city? A network graph, where points are street intersections and edges are streets.</a:t>
            </a:r>
            <a:endParaRPr lang="en-US" dirty="0"/>
          </a:p>
        </p:txBody>
      </p:sp>
      <p:sp>
        <p:nvSpPr>
          <p:cNvPr id="4" name="Slide Number Placeholder 3"/>
          <p:cNvSpPr>
            <a:spLocks noGrp="1"/>
          </p:cNvSpPr>
          <p:nvPr>
            <p:ph type="sldNum" sz="quarter" idx="10"/>
          </p:nvPr>
        </p:nvSpPr>
        <p:spPr/>
        <p:txBody>
          <a:bodyPr/>
          <a:lstStyle/>
          <a:p>
            <a:fld id="{B8FB522E-1E8B-C349-AEB8-808A56472D98}" type="slidenum">
              <a:rPr lang="en-US" smtClean="0"/>
              <a:t>5</a:t>
            </a:fld>
            <a:endParaRPr lang="en-US"/>
          </a:p>
        </p:txBody>
      </p:sp>
    </p:spTree>
    <p:extLst>
      <p:ext uri="{BB962C8B-B14F-4D97-AF65-F5344CB8AC3E}">
        <p14:creationId xmlns:p14="http://schemas.microsoft.com/office/powerpoint/2010/main" val="13072938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OSMnx</a:t>
            </a:r>
            <a:r>
              <a:rPr lang="en-US" dirty="0" smtClean="0"/>
              <a:t> uses data</a:t>
            </a:r>
            <a:r>
              <a:rPr lang="en-US" baseline="0" dirty="0" smtClean="0"/>
              <a:t> from Open Street Maps and tools from </a:t>
            </a:r>
            <a:r>
              <a:rPr lang="en-US" baseline="0" dirty="0" err="1" smtClean="0"/>
              <a:t>NetworkX</a:t>
            </a:r>
            <a:r>
              <a:rPr lang="en-US" baseline="0" dirty="0" smtClean="0"/>
              <a:t> to get a graph of any part of the world, with street intersections as nodes and streets as edges.</a:t>
            </a:r>
          </a:p>
          <a:p>
            <a:r>
              <a:rPr lang="en-US" baseline="0" dirty="0" smtClean="0"/>
              <a:t>Try to get a graph of another part of the city, without missing nodes.</a:t>
            </a:r>
            <a:endParaRPr lang="en-US" dirty="0"/>
          </a:p>
        </p:txBody>
      </p:sp>
      <p:sp>
        <p:nvSpPr>
          <p:cNvPr id="4" name="Slide Number Placeholder 3"/>
          <p:cNvSpPr>
            <a:spLocks noGrp="1"/>
          </p:cNvSpPr>
          <p:nvPr>
            <p:ph type="sldNum" sz="quarter" idx="10"/>
          </p:nvPr>
        </p:nvSpPr>
        <p:spPr/>
        <p:txBody>
          <a:bodyPr/>
          <a:lstStyle/>
          <a:p>
            <a:fld id="{B8FB522E-1E8B-C349-AEB8-808A56472D98}" type="slidenum">
              <a:rPr lang="en-US" smtClean="0"/>
              <a:t>6</a:t>
            </a:fld>
            <a:endParaRPr lang="en-US"/>
          </a:p>
        </p:txBody>
      </p:sp>
    </p:spTree>
    <p:extLst>
      <p:ext uri="{BB962C8B-B14F-4D97-AF65-F5344CB8AC3E}">
        <p14:creationId xmlns:p14="http://schemas.microsoft.com/office/powerpoint/2010/main" val="1573100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Explain why using population density to figure out the risk of traffic jams / intensity.</a:t>
            </a:r>
          </a:p>
        </p:txBody>
      </p:sp>
      <p:sp>
        <p:nvSpPr>
          <p:cNvPr id="4" name="Slide Number Placeholder 3"/>
          <p:cNvSpPr>
            <a:spLocks noGrp="1"/>
          </p:cNvSpPr>
          <p:nvPr>
            <p:ph type="sldNum" sz="quarter" idx="10"/>
          </p:nvPr>
        </p:nvSpPr>
        <p:spPr/>
        <p:txBody>
          <a:bodyPr/>
          <a:lstStyle/>
          <a:p>
            <a:fld id="{B8FB522E-1E8B-C349-AEB8-808A56472D98}" type="slidenum">
              <a:rPr lang="en-US" smtClean="0"/>
              <a:t>7</a:t>
            </a:fld>
            <a:endParaRPr lang="en-US"/>
          </a:p>
        </p:txBody>
      </p:sp>
    </p:spTree>
    <p:extLst>
      <p:ext uri="{BB962C8B-B14F-4D97-AF65-F5344CB8AC3E}">
        <p14:creationId xmlns:p14="http://schemas.microsoft.com/office/powerpoint/2010/main" val="18430147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B8FB522E-1E8B-C349-AEB8-808A56472D98}" type="slidenum">
              <a:rPr lang="en-US" smtClean="0"/>
              <a:t>8</a:t>
            </a:fld>
            <a:endParaRPr lang="en-US"/>
          </a:p>
        </p:txBody>
      </p:sp>
    </p:spTree>
    <p:extLst>
      <p:ext uri="{BB962C8B-B14F-4D97-AF65-F5344CB8AC3E}">
        <p14:creationId xmlns:p14="http://schemas.microsoft.com/office/powerpoint/2010/main" val="1138988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FB522E-1E8B-C349-AEB8-808A56472D98}" type="slidenum">
              <a:rPr lang="en-US" smtClean="0"/>
              <a:t>9</a:t>
            </a:fld>
            <a:endParaRPr lang="en-US"/>
          </a:p>
        </p:txBody>
      </p:sp>
    </p:spTree>
    <p:extLst>
      <p:ext uri="{BB962C8B-B14F-4D97-AF65-F5344CB8AC3E}">
        <p14:creationId xmlns:p14="http://schemas.microsoft.com/office/powerpoint/2010/main" val="19577890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205D3C9-D3F8-7045-8A89-E02ACF97BF40}" type="datetime1">
              <a:rPr lang="en-US" smtClean="0"/>
              <a:t>7/13/18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B66974-6242-7F4B-A01D-FD2593C48AAF}" type="slidenum">
              <a:rPr lang="en-US" smtClean="0"/>
              <a:t>‹#›</a:t>
            </a:fld>
            <a:endParaRPr lang="en-US"/>
          </a:p>
        </p:txBody>
      </p:sp>
    </p:spTree>
    <p:extLst>
      <p:ext uri="{BB962C8B-B14F-4D97-AF65-F5344CB8AC3E}">
        <p14:creationId xmlns:p14="http://schemas.microsoft.com/office/powerpoint/2010/main" val="1610144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ED2A22-B465-594D-99B1-44344AA19A23}" type="datetime1">
              <a:rPr lang="en-US" smtClean="0"/>
              <a:t>7/13/18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B66974-6242-7F4B-A01D-FD2593C48AAF}" type="slidenum">
              <a:rPr lang="en-US" smtClean="0"/>
              <a:t>‹#›</a:t>
            </a:fld>
            <a:endParaRPr lang="en-US"/>
          </a:p>
        </p:txBody>
      </p:sp>
    </p:spTree>
    <p:extLst>
      <p:ext uri="{BB962C8B-B14F-4D97-AF65-F5344CB8AC3E}">
        <p14:creationId xmlns:p14="http://schemas.microsoft.com/office/powerpoint/2010/main" val="815687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17CCE7-F6AF-B643-89EF-ACB228BF752C}" type="datetime1">
              <a:rPr lang="en-US" smtClean="0"/>
              <a:t>7/13/18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B66974-6242-7F4B-A01D-FD2593C48AAF}" type="slidenum">
              <a:rPr lang="en-US" smtClean="0"/>
              <a:t>‹#›</a:t>
            </a:fld>
            <a:endParaRPr lang="en-US"/>
          </a:p>
        </p:txBody>
      </p:sp>
    </p:spTree>
    <p:extLst>
      <p:ext uri="{BB962C8B-B14F-4D97-AF65-F5344CB8AC3E}">
        <p14:creationId xmlns:p14="http://schemas.microsoft.com/office/powerpoint/2010/main" val="1876265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721E3FE-C244-6C48-8EC1-7B4FBAF712C5}" type="datetime1">
              <a:rPr lang="en-US" smtClean="0"/>
              <a:t>7/13/18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B66974-6242-7F4B-A01D-FD2593C48AAF}" type="slidenum">
              <a:rPr lang="en-US" smtClean="0"/>
              <a:t>‹#›</a:t>
            </a:fld>
            <a:endParaRPr lang="en-US"/>
          </a:p>
        </p:txBody>
      </p:sp>
    </p:spTree>
    <p:extLst>
      <p:ext uri="{BB962C8B-B14F-4D97-AF65-F5344CB8AC3E}">
        <p14:creationId xmlns:p14="http://schemas.microsoft.com/office/powerpoint/2010/main" val="1260705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5E631A-144D-6248-945E-846926EFD10E}" type="datetime1">
              <a:rPr lang="en-US" smtClean="0"/>
              <a:t>7/13/18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B66974-6242-7F4B-A01D-FD2593C48AAF}" type="slidenum">
              <a:rPr lang="en-US" smtClean="0"/>
              <a:t>‹#›</a:t>
            </a:fld>
            <a:endParaRPr lang="en-US"/>
          </a:p>
        </p:txBody>
      </p:sp>
    </p:spTree>
    <p:extLst>
      <p:ext uri="{BB962C8B-B14F-4D97-AF65-F5344CB8AC3E}">
        <p14:creationId xmlns:p14="http://schemas.microsoft.com/office/powerpoint/2010/main" val="1597340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82F566C-1BA8-094E-B4C6-1C7C35A0051D}" type="datetime1">
              <a:rPr lang="en-US" smtClean="0"/>
              <a:t>7/13/18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B66974-6242-7F4B-A01D-FD2593C48AAF}" type="slidenum">
              <a:rPr lang="en-US" smtClean="0"/>
              <a:t>‹#›</a:t>
            </a:fld>
            <a:endParaRPr lang="en-US"/>
          </a:p>
        </p:txBody>
      </p:sp>
    </p:spTree>
    <p:extLst>
      <p:ext uri="{BB962C8B-B14F-4D97-AF65-F5344CB8AC3E}">
        <p14:creationId xmlns:p14="http://schemas.microsoft.com/office/powerpoint/2010/main" val="816426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1516F54-DFEE-C14F-A9D6-A62FD0D21647}" type="datetime1">
              <a:rPr lang="en-US" smtClean="0"/>
              <a:t>7/13/18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BB66974-6242-7F4B-A01D-FD2593C48AAF}" type="slidenum">
              <a:rPr lang="en-US" smtClean="0"/>
              <a:t>‹#›</a:t>
            </a:fld>
            <a:endParaRPr lang="en-US"/>
          </a:p>
        </p:txBody>
      </p:sp>
    </p:spTree>
    <p:extLst>
      <p:ext uri="{BB962C8B-B14F-4D97-AF65-F5344CB8AC3E}">
        <p14:creationId xmlns:p14="http://schemas.microsoft.com/office/powerpoint/2010/main" val="1411635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0487ADD-0D3C-E547-9E18-03C513817F9D}" type="datetime1">
              <a:rPr lang="en-US" smtClean="0"/>
              <a:t>7/13/18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B66974-6242-7F4B-A01D-FD2593C48AAF}" type="slidenum">
              <a:rPr lang="en-US" smtClean="0"/>
              <a:t>‹#›</a:t>
            </a:fld>
            <a:endParaRPr lang="en-US"/>
          </a:p>
        </p:txBody>
      </p:sp>
    </p:spTree>
    <p:extLst>
      <p:ext uri="{BB962C8B-B14F-4D97-AF65-F5344CB8AC3E}">
        <p14:creationId xmlns:p14="http://schemas.microsoft.com/office/powerpoint/2010/main" val="2105647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7539FD-D646-D340-9839-CAB85DF234F8}" type="datetime1">
              <a:rPr lang="en-US" smtClean="0"/>
              <a:t>7/13/18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BB66974-6242-7F4B-A01D-FD2593C48AAF}" type="slidenum">
              <a:rPr lang="en-US" smtClean="0"/>
              <a:t>‹#›</a:t>
            </a:fld>
            <a:endParaRPr lang="en-US"/>
          </a:p>
        </p:txBody>
      </p:sp>
    </p:spTree>
    <p:extLst>
      <p:ext uri="{BB962C8B-B14F-4D97-AF65-F5344CB8AC3E}">
        <p14:creationId xmlns:p14="http://schemas.microsoft.com/office/powerpoint/2010/main" val="1228530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C7BD33-2DB6-ED46-BCE0-F477D94FC4FC}" type="datetime1">
              <a:rPr lang="en-US" smtClean="0"/>
              <a:t>7/13/18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B66974-6242-7F4B-A01D-FD2593C48AAF}" type="slidenum">
              <a:rPr lang="en-US" smtClean="0"/>
              <a:t>‹#›</a:t>
            </a:fld>
            <a:endParaRPr lang="en-US"/>
          </a:p>
        </p:txBody>
      </p:sp>
    </p:spTree>
    <p:extLst>
      <p:ext uri="{BB962C8B-B14F-4D97-AF65-F5344CB8AC3E}">
        <p14:creationId xmlns:p14="http://schemas.microsoft.com/office/powerpoint/2010/main" val="2000885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4505C17-98D1-5043-A4B4-414C353F6A4A}" type="datetime1">
              <a:rPr lang="en-US" smtClean="0"/>
              <a:t>7/13/18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B66974-6242-7F4B-A01D-FD2593C48AAF}" type="slidenum">
              <a:rPr lang="en-US" smtClean="0"/>
              <a:t>‹#›</a:t>
            </a:fld>
            <a:endParaRPr lang="en-US"/>
          </a:p>
        </p:txBody>
      </p:sp>
    </p:spTree>
    <p:extLst>
      <p:ext uri="{BB962C8B-B14F-4D97-AF65-F5344CB8AC3E}">
        <p14:creationId xmlns:p14="http://schemas.microsoft.com/office/powerpoint/2010/main" val="144132987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30776B-29D9-5840-A063-AE269F780BCF}" type="datetime1">
              <a:rPr lang="en-US" smtClean="0"/>
              <a:t>7/13/18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B66974-6242-7F4B-A01D-FD2593C48AAF}" type="slidenum">
              <a:rPr lang="en-US" smtClean="0"/>
              <a:t>‹#›</a:t>
            </a:fld>
            <a:endParaRPr lang="en-US"/>
          </a:p>
        </p:txBody>
      </p:sp>
    </p:spTree>
    <p:extLst>
      <p:ext uri="{BB962C8B-B14F-4D97-AF65-F5344CB8AC3E}">
        <p14:creationId xmlns:p14="http://schemas.microsoft.com/office/powerpoint/2010/main" val="2757025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6.png"/><Relationship Id="rId5"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jpeg"/><Relationship Id="rId7"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3602038"/>
          </a:xfrm>
          <a:solidFill>
            <a:srgbClr val="407AAA"/>
          </a:solidFill>
        </p:spPr>
        <p:txBody>
          <a:bodyPr>
            <a:normAutofit/>
          </a:bodyPr>
          <a:lstStyle/>
          <a:p>
            <a:r>
              <a:rPr lang="en-US" sz="4400" dirty="0" smtClean="0">
                <a:solidFill>
                  <a:schemeClr val="bg1"/>
                </a:solidFill>
                <a:latin typeface="Roboto Slab" charset="0"/>
                <a:ea typeface="Roboto Slab" charset="0"/>
                <a:cs typeface="Roboto Slab" charset="0"/>
              </a:rPr>
              <a:t>Urban Security Analysis in the City of Bogotá Using Complex Networks</a:t>
            </a:r>
            <a:endParaRPr lang="en-US" sz="4400" dirty="0">
              <a:solidFill>
                <a:schemeClr val="bg1"/>
              </a:solidFill>
              <a:latin typeface="Roboto Slab" charset="0"/>
              <a:ea typeface="Roboto Slab" charset="0"/>
              <a:cs typeface="Roboto Slab" charset="0"/>
            </a:endParaRPr>
          </a:p>
        </p:txBody>
      </p:sp>
      <p:sp>
        <p:nvSpPr>
          <p:cNvPr id="3" name="Subtitle 2"/>
          <p:cNvSpPr>
            <a:spLocks noGrp="1"/>
          </p:cNvSpPr>
          <p:nvPr>
            <p:ph type="subTitle" idx="1"/>
          </p:nvPr>
        </p:nvSpPr>
        <p:spPr>
          <a:xfrm>
            <a:off x="1524000" y="4107365"/>
            <a:ext cx="9144000" cy="1655762"/>
          </a:xfrm>
        </p:spPr>
        <p:txBody>
          <a:bodyPr/>
          <a:lstStyle/>
          <a:p>
            <a:r>
              <a:rPr lang="en-US" dirty="0" smtClean="0">
                <a:latin typeface="Roboto Slab" charset="0"/>
                <a:ea typeface="Roboto Slab" charset="0"/>
                <a:cs typeface="Roboto Slab" charset="0"/>
              </a:rPr>
              <a:t>André Ferreira</a:t>
            </a:r>
          </a:p>
          <a:p>
            <a:r>
              <a:rPr lang="en-US" dirty="0" smtClean="0">
                <a:latin typeface="Roboto Slab" charset="0"/>
                <a:ea typeface="Roboto Slab" charset="0"/>
                <a:cs typeface="Roboto Slab" charset="0"/>
              </a:rPr>
              <a:t>Guillermo </a:t>
            </a:r>
            <a:r>
              <a:rPr lang="en-US" dirty="0" err="1" smtClean="0">
                <a:latin typeface="Roboto Slab" charset="0"/>
                <a:ea typeface="Roboto Slab" charset="0"/>
                <a:cs typeface="Roboto Slab" charset="0"/>
              </a:rPr>
              <a:t>Rubiano</a:t>
            </a:r>
            <a:endParaRPr lang="en-US" dirty="0" smtClean="0">
              <a:latin typeface="Roboto Slab" charset="0"/>
              <a:ea typeface="Roboto Slab" charset="0"/>
              <a:cs typeface="Roboto Slab" charset="0"/>
            </a:endParaRPr>
          </a:p>
          <a:p>
            <a:r>
              <a:rPr lang="en-US" dirty="0" smtClean="0">
                <a:latin typeface="Roboto Slab" charset="0"/>
                <a:ea typeface="Roboto Slab" charset="0"/>
                <a:cs typeface="Roboto Slab" charset="0"/>
              </a:rPr>
              <a:t>Eduardo Mojica-Nava</a:t>
            </a:r>
            <a:endParaRPr lang="en-US" dirty="0">
              <a:latin typeface="Roboto Slab" charset="0"/>
              <a:ea typeface="Roboto Slab" charset="0"/>
              <a:cs typeface="Roboto Slab" charset="0"/>
            </a:endParaRPr>
          </a:p>
        </p:txBody>
      </p:sp>
      <p:grpSp>
        <p:nvGrpSpPr>
          <p:cNvPr id="5" name="Group 4"/>
          <p:cNvGrpSpPr/>
          <p:nvPr/>
        </p:nvGrpSpPr>
        <p:grpSpPr>
          <a:xfrm>
            <a:off x="217237" y="6027820"/>
            <a:ext cx="3512552" cy="697833"/>
            <a:chOff x="217237" y="6027820"/>
            <a:chExt cx="3512552" cy="697833"/>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237" y="6027821"/>
              <a:ext cx="699164" cy="697832"/>
            </a:xfrm>
            <a:prstGeom prst="rect">
              <a:avLst/>
            </a:prstGeom>
          </p:spPr>
        </p:pic>
        <p:sp>
          <p:nvSpPr>
            <p:cNvPr id="6" name="Subtitle 2"/>
            <p:cNvSpPr txBox="1">
              <a:spLocks/>
            </p:cNvSpPr>
            <p:nvPr/>
          </p:nvSpPr>
          <p:spPr>
            <a:xfrm>
              <a:off x="916401" y="6027820"/>
              <a:ext cx="2813388" cy="69783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dirty="0" smtClean="0">
                  <a:ln w="3175">
                    <a:noFill/>
                  </a:ln>
                  <a:latin typeface="Pathway Gothic One" charset="0"/>
                  <a:ea typeface="Pathway Gothic One" charset="0"/>
                  <a:cs typeface="Pathway Gothic One" charset="0"/>
                </a:rPr>
                <a:t>INTERNATIONAL CONFERENCE ON COMPLEX SYSTEMS 2018</a:t>
              </a:r>
              <a:endParaRPr lang="en-US" dirty="0">
                <a:ln w="3175">
                  <a:noFill/>
                </a:ln>
                <a:latin typeface="Pathway Gothic One" charset="0"/>
                <a:ea typeface="Pathway Gothic One" charset="0"/>
                <a:cs typeface="Pathway Gothic One" charset="0"/>
              </a:endParaRPr>
            </a:p>
          </p:txBody>
        </p:sp>
      </p:gr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33046" y="5967766"/>
            <a:ext cx="2110539" cy="817939"/>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13420" y="5896000"/>
            <a:ext cx="1959811" cy="829653"/>
          </a:xfrm>
          <a:prstGeom prst="rect">
            <a:avLst/>
          </a:prstGeom>
        </p:spPr>
      </p:pic>
    </p:spTree>
    <p:extLst>
      <p:ext uri="{BB962C8B-B14F-4D97-AF65-F5344CB8AC3E}">
        <p14:creationId xmlns:p14="http://schemas.microsoft.com/office/powerpoint/2010/main" val="7393942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a:solidFill>
                  <a:schemeClr val="bg1"/>
                </a:solidFill>
                <a:latin typeface="Roboto Slab" charset="0"/>
                <a:ea typeface="Roboto Slab" charset="0"/>
                <a:cs typeface="Roboto Slab" charset="0"/>
              </a:rPr>
              <a:t> Urban </a:t>
            </a:r>
            <a:r>
              <a:rPr lang="en-US" dirty="0" smtClean="0">
                <a:solidFill>
                  <a:schemeClr val="bg1"/>
                </a:solidFill>
                <a:latin typeface="Roboto Slab" charset="0"/>
                <a:ea typeface="Roboto Slab" charset="0"/>
                <a:cs typeface="Roboto Slab" charset="0"/>
              </a:rPr>
              <a:t>Traffic Analysis</a:t>
            </a:r>
            <a:endParaRPr lang="en-US" dirty="0">
              <a:solidFill>
                <a:schemeClr val="bg1"/>
              </a:solidFill>
              <a:latin typeface="Roboto Slab" charset="0"/>
              <a:ea typeface="Roboto Slab" charset="0"/>
              <a:cs typeface="Roboto Slab" charset="0"/>
            </a:endParaRP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10</a:t>
            </a:fld>
            <a:endParaRPr lang="en-US" sz="2000" dirty="0">
              <a:solidFill>
                <a:schemeClr val="bg1"/>
              </a:solidFill>
              <a:latin typeface="Roboto Slab" charset="0"/>
              <a:ea typeface="Roboto Slab" charset="0"/>
              <a:cs typeface="Roboto Slab" charset="0"/>
            </a:endParaRPr>
          </a:p>
        </p:txBody>
      </p:sp>
      <p:sp>
        <p:nvSpPr>
          <p:cNvPr id="11" name="Title 1"/>
          <p:cNvSpPr txBox="1">
            <a:spLocks/>
          </p:cNvSpPr>
          <p:nvPr/>
        </p:nvSpPr>
        <p:spPr>
          <a:xfrm>
            <a:off x="0" y="1034717"/>
            <a:ext cx="12192000" cy="433136"/>
          </a:xfrm>
          <a:prstGeom prst="rect">
            <a:avLst/>
          </a:prstGeom>
          <a:solidFill>
            <a:srgbClr val="55A3E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smtClean="0">
                <a:solidFill>
                  <a:schemeClr val="bg1"/>
                </a:solidFill>
                <a:latin typeface="Roboto Slab" charset="0"/>
                <a:ea typeface="Roboto Slab" charset="0"/>
                <a:cs typeface="Roboto Slab" charset="0"/>
              </a:rPr>
              <a:t>  Results</a:t>
            </a:r>
            <a:endParaRPr lang="en-US" sz="2400" dirty="0">
              <a:solidFill>
                <a:schemeClr val="bg1"/>
              </a:solidFill>
              <a:latin typeface="Roboto Slab" charset="0"/>
              <a:ea typeface="Roboto Slab" charset="0"/>
              <a:cs typeface="Roboto Slab" charset="0"/>
            </a:endParaRPr>
          </a:p>
        </p:txBody>
      </p:sp>
      <p:pic>
        <p:nvPicPr>
          <p:cNvPr id="12"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279" y="1603599"/>
            <a:ext cx="4496743" cy="4474961"/>
          </a:xfrm>
          <a:prstGeom prst="rect">
            <a:avLst/>
          </a:prstGeom>
        </p:spPr>
      </p:pic>
      <p:sp>
        <p:nvSpPr>
          <p:cNvPr id="13" name="Content Placeholder 2"/>
          <p:cNvSpPr>
            <a:spLocks noGrp="1"/>
          </p:cNvSpPr>
          <p:nvPr>
            <p:ph idx="1"/>
          </p:nvPr>
        </p:nvSpPr>
        <p:spPr>
          <a:xfrm>
            <a:off x="4920916" y="1744579"/>
            <a:ext cx="6432884" cy="3902995"/>
          </a:xfrm>
        </p:spPr>
        <p:txBody>
          <a:bodyPr>
            <a:normAutofit/>
          </a:bodyPr>
          <a:lstStyle/>
          <a:p>
            <a:pPr>
              <a:lnSpc>
                <a:spcPct val="150000"/>
              </a:lnSpc>
            </a:pPr>
            <a:r>
              <a:rPr lang="en-US" dirty="0" smtClean="0">
                <a:solidFill>
                  <a:srgbClr val="AF0000"/>
                </a:solidFill>
                <a:latin typeface="Roboto Slab Light" charset="0"/>
                <a:ea typeface="Roboto Slab Light" charset="0"/>
                <a:cs typeface="Roboto Slab Light" charset="0"/>
              </a:rPr>
              <a:t>Unfavorable</a:t>
            </a:r>
            <a:r>
              <a:rPr lang="en-US" dirty="0" smtClean="0">
                <a:latin typeface="Roboto Slab Light" charset="0"/>
                <a:ea typeface="Roboto Slab Light" charset="0"/>
                <a:cs typeface="Roboto Slab Light" charset="0"/>
              </a:rPr>
              <a:t> traffic conditions all around the capital city.</a:t>
            </a:r>
          </a:p>
          <a:p>
            <a:pPr>
              <a:lnSpc>
                <a:spcPct val="150000"/>
              </a:lnSpc>
            </a:pPr>
            <a:r>
              <a:rPr lang="en-US" dirty="0" smtClean="0">
                <a:solidFill>
                  <a:srgbClr val="407AAA"/>
                </a:solidFill>
                <a:latin typeface="Roboto Slab Light" charset="0"/>
                <a:ea typeface="Roboto Slab Light" charset="0"/>
                <a:cs typeface="Roboto Slab Light" charset="0"/>
              </a:rPr>
              <a:t>Regular</a:t>
            </a:r>
            <a:r>
              <a:rPr lang="en-US" dirty="0" smtClean="0">
                <a:latin typeface="Roboto Slab Light" charset="0"/>
                <a:ea typeface="Roboto Slab Light" charset="0"/>
                <a:cs typeface="Roboto Slab Light" charset="0"/>
              </a:rPr>
              <a:t> transit in parts of the east.</a:t>
            </a:r>
            <a:endParaRPr lang="en-US" dirty="0">
              <a:latin typeface="Roboto Slab Light" charset="0"/>
              <a:ea typeface="Roboto Slab Light" charset="0"/>
              <a:cs typeface="Roboto Slab Light" charset="0"/>
            </a:endParaRPr>
          </a:p>
        </p:txBody>
      </p:sp>
    </p:spTree>
    <p:extLst>
      <p:ext uri="{BB962C8B-B14F-4D97-AF65-F5344CB8AC3E}">
        <p14:creationId xmlns:p14="http://schemas.microsoft.com/office/powerpoint/2010/main" val="1608585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a:solidFill>
                  <a:schemeClr val="bg1"/>
                </a:solidFill>
                <a:latin typeface="Roboto Slab" charset="0"/>
                <a:ea typeface="Roboto Slab" charset="0"/>
                <a:cs typeface="Roboto Slab" charset="0"/>
              </a:rPr>
              <a:t> Urban </a:t>
            </a:r>
            <a:r>
              <a:rPr lang="en-US" dirty="0" smtClean="0">
                <a:solidFill>
                  <a:schemeClr val="bg1"/>
                </a:solidFill>
                <a:latin typeface="Roboto Slab" charset="0"/>
                <a:ea typeface="Roboto Slab" charset="0"/>
                <a:cs typeface="Roboto Slab" charset="0"/>
              </a:rPr>
              <a:t>Security Analysis</a:t>
            </a:r>
            <a:endParaRPr lang="en-US" dirty="0">
              <a:solidFill>
                <a:schemeClr val="bg1"/>
              </a:solidFill>
              <a:latin typeface="Roboto Slab" charset="0"/>
              <a:ea typeface="Roboto Slab" charset="0"/>
              <a:cs typeface="Roboto Slab" charset="0"/>
            </a:endParaRPr>
          </a:p>
        </p:txBody>
      </p:sp>
      <p:sp>
        <p:nvSpPr>
          <p:cNvPr id="3" name="Content Placeholder 2"/>
          <p:cNvSpPr>
            <a:spLocks noGrp="1"/>
          </p:cNvSpPr>
          <p:nvPr>
            <p:ph idx="1"/>
          </p:nvPr>
        </p:nvSpPr>
        <p:spPr>
          <a:xfrm>
            <a:off x="838200" y="1744579"/>
            <a:ext cx="10515600" cy="3902995"/>
          </a:xfrm>
        </p:spPr>
        <p:txBody>
          <a:bodyPr/>
          <a:lstStyle/>
          <a:p>
            <a:pPr>
              <a:lnSpc>
                <a:spcPct val="150000"/>
              </a:lnSpc>
            </a:pPr>
            <a:r>
              <a:rPr lang="en-US" dirty="0" smtClean="0">
                <a:latin typeface="Roboto Slab Light" charset="0"/>
                <a:ea typeface="Roboto Slab Light" charset="0"/>
                <a:cs typeface="Roboto Slab Light" charset="0"/>
              </a:rPr>
              <a:t>Crime reports are a good measure </a:t>
            </a:r>
            <a:r>
              <a:rPr lang="en-US" b="1" dirty="0" smtClean="0">
                <a:latin typeface="Roboto Slab Light" charset="0"/>
                <a:ea typeface="Roboto Slab Light" charset="0"/>
                <a:cs typeface="Roboto Slab Light" charset="0"/>
              </a:rPr>
              <a:t>but</a:t>
            </a:r>
            <a:r>
              <a:rPr lang="en-US" dirty="0" smtClean="0">
                <a:latin typeface="Roboto Slab Light" charset="0"/>
                <a:ea typeface="Roboto Slab Light" charset="0"/>
                <a:cs typeface="Roboto Slab Light" charset="0"/>
              </a:rPr>
              <a:t> can be incomplete.</a:t>
            </a:r>
          </a:p>
          <a:p>
            <a:pPr>
              <a:lnSpc>
                <a:spcPct val="150000"/>
              </a:lnSpc>
            </a:pPr>
            <a:r>
              <a:rPr lang="en-US" dirty="0" smtClean="0">
                <a:latin typeface="Roboto Slab Light" charset="0"/>
                <a:ea typeface="Roboto Slab Light" charset="0"/>
                <a:cs typeface="Roboto Slab Light" charset="0"/>
              </a:rPr>
              <a:t>Poverty conditions have been linked with violence </a:t>
            </a:r>
            <a:r>
              <a:rPr lang="en-US" b="1" dirty="0" smtClean="0">
                <a:latin typeface="Roboto Slab Light" charset="0"/>
                <a:ea typeface="Roboto Slab Light" charset="0"/>
                <a:cs typeface="Roboto Slab Light" charset="0"/>
              </a:rPr>
              <a:t>but </a:t>
            </a:r>
            <a:r>
              <a:rPr lang="en-US" dirty="0" smtClean="0">
                <a:latin typeface="Roboto Slab Light" charset="0"/>
                <a:ea typeface="Roboto Slab Light" charset="0"/>
                <a:cs typeface="Roboto Slab Light" charset="0"/>
              </a:rPr>
              <a:t>aren’t necessarily equivalent to criminal activity.</a:t>
            </a:r>
            <a:endParaRPr lang="en-US" dirty="0">
              <a:latin typeface="Roboto Slab Light" charset="0"/>
              <a:ea typeface="Roboto Slab Light" charset="0"/>
              <a:cs typeface="Roboto Slab Light" charset="0"/>
            </a:endParaRP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11</a:t>
            </a:fld>
            <a:endParaRPr lang="en-US" sz="2000" dirty="0">
              <a:solidFill>
                <a:schemeClr val="bg1"/>
              </a:solidFill>
              <a:latin typeface="Roboto Slab" charset="0"/>
              <a:ea typeface="Roboto Slab" charset="0"/>
              <a:cs typeface="Roboto Slab" charset="0"/>
            </a:endParaRPr>
          </a:p>
        </p:txBody>
      </p:sp>
      <p:sp>
        <p:nvSpPr>
          <p:cNvPr id="11" name="Title 1"/>
          <p:cNvSpPr txBox="1">
            <a:spLocks/>
          </p:cNvSpPr>
          <p:nvPr/>
        </p:nvSpPr>
        <p:spPr>
          <a:xfrm>
            <a:off x="0" y="1034717"/>
            <a:ext cx="12192000" cy="433136"/>
          </a:xfrm>
          <a:prstGeom prst="rect">
            <a:avLst/>
          </a:prstGeom>
          <a:solidFill>
            <a:srgbClr val="55A3E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smtClean="0">
                <a:solidFill>
                  <a:schemeClr val="bg1"/>
                </a:solidFill>
                <a:latin typeface="Roboto Slab" charset="0"/>
                <a:ea typeface="Roboto Slab" charset="0"/>
                <a:cs typeface="Roboto Slab" charset="0"/>
              </a:rPr>
              <a:t>  Logic</a:t>
            </a:r>
            <a:endParaRPr lang="en-US" sz="2400" dirty="0">
              <a:solidFill>
                <a:schemeClr val="bg1"/>
              </a:solidFill>
              <a:latin typeface="Roboto Slab" charset="0"/>
              <a:ea typeface="Roboto Slab" charset="0"/>
              <a:cs typeface="Roboto Slab" charset="0"/>
            </a:endParaRPr>
          </a:p>
        </p:txBody>
      </p:sp>
      <p:sp>
        <p:nvSpPr>
          <p:cNvPr id="4" name="Down Arrow 3"/>
          <p:cNvSpPr/>
          <p:nvPr/>
        </p:nvSpPr>
        <p:spPr>
          <a:xfrm>
            <a:off x="5759115" y="3882517"/>
            <a:ext cx="673769" cy="866274"/>
          </a:xfrm>
          <a:prstGeom prst="downArrow">
            <a:avLst/>
          </a:prstGeom>
          <a:solidFill>
            <a:srgbClr val="407AAA"/>
          </a:solidFill>
          <a:ln>
            <a:solidFill>
              <a:srgbClr val="407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2" name="Content Placeholder 2"/>
              <p:cNvSpPr txBox="1">
                <a:spLocks/>
              </p:cNvSpPr>
              <p:nvPr/>
            </p:nvSpPr>
            <p:spPr>
              <a:xfrm>
                <a:off x="2542674" y="4872573"/>
                <a:ext cx="7106653" cy="962739"/>
              </a:xfrm>
              <a:prstGeom prst="rect">
                <a:avLst/>
              </a:prstGeom>
              <a:solidFill>
                <a:srgbClr val="407AAA"/>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lvl="0" indent="0" algn="ctr" defTabSz="914400" eaLnBrk="1" fontAlgn="auto" latinLnBrk="0" hangingPunct="1">
                  <a:lnSpc>
                    <a:spcPct val="15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3200" b="1" i="1" smtClean="0">
                          <a:solidFill>
                            <a:schemeClr val="bg1"/>
                          </a:solidFill>
                          <a:latin typeface="Cambria Math" charset="0"/>
                          <a:ea typeface="Roboto Slab Light" charset="0"/>
                          <a:cs typeface="Roboto Slab Light" charset="0"/>
                        </a:rPr>
                        <m:t>𝑼𝒏𝒔𝒂𝒇𝒆𝒕𝒚</m:t>
                      </m:r>
                      <m:r>
                        <a:rPr lang="en-US" sz="3200" b="1" i="1" smtClean="0">
                          <a:solidFill>
                            <a:schemeClr val="bg1"/>
                          </a:solidFill>
                          <a:latin typeface="Cambria Math" charset="0"/>
                          <a:ea typeface="Roboto Slab Light" charset="0"/>
                          <a:cs typeface="Roboto Slab Light" charset="0"/>
                        </a:rPr>
                        <m:t>_</m:t>
                      </m:r>
                      <m:r>
                        <a:rPr lang="en-US" sz="3200" b="1" i="1" smtClean="0">
                          <a:solidFill>
                            <a:schemeClr val="bg1"/>
                          </a:solidFill>
                          <a:latin typeface="Cambria Math" charset="0"/>
                          <a:ea typeface="Roboto Slab Light" charset="0"/>
                          <a:cs typeface="Roboto Slab Light" charset="0"/>
                        </a:rPr>
                        <m:t>𝒔𝒄𝒐𝒓</m:t>
                      </m:r>
                      <m:sSub>
                        <m:sSubPr>
                          <m:ctrlPr>
                            <a:rPr lang="en-US" sz="3200" b="1" i="1" smtClean="0">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𝒆</m:t>
                          </m:r>
                        </m:e>
                        <m:sub>
                          <m:r>
                            <a:rPr lang="en-US" sz="3200" b="1" i="1" smtClean="0">
                              <a:solidFill>
                                <a:schemeClr val="bg1"/>
                              </a:solidFill>
                              <a:latin typeface="Cambria Math" charset="0"/>
                              <a:ea typeface="Roboto Slab Light" charset="0"/>
                              <a:cs typeface="Roboto Slab Light" charset="0"/>
                            </a:rPr>
                            <m:t>𝒊</m:t>
                          </m:r>
                        </m:sub>
                      </m:sSub>
                      <m:r>
                        <a:rPr lang="en-US" sz="3200" b="1" i="1" smtClean="0">
                          <a:solidFill>
                            <a:schemeClr val="bg1"/>
                          </a:solidFill>
                          <a:latin typeface="Cambria Math" charset="0"/>
                          <a:ea typeface="Roboto Slab Light" charset="0"/>
                          <a:cs typeface="Roboto Slab Light" charset="0"/>
                        </a:rPr>
                        <m:t>=</m:t>
                      </m:r>
                      <m:sSub>
                        <m:sSubPr>
                          <m:ctrlPr>
                            <a:rPr lang="en-US" sz="3200" b="1" i="1" smtClean="0">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𝒌</m:t>
                          </m:r>
                        </m:e>
                        <m:sub>
                          <m:r>
                            <a:rPr lang="en-US" sz="3200" b="1" i="1" smtClean="0">
                              <a:solidFill>
                                <a:schemeClr val="bg1"/>
                              </a:solidFill>
                              <a:latin typeface="Cambria Math" charset="0"/>
                              <a:ea typeface="Roboto Slab Light" charset="0"/>
                              <a:cs typeface="Roboto Slab Light" charset="0"/>
                            </a:rPr>
                            <m:t>𝒄</m:t>
                          </m:r>
                        </m:sub>
                      </m:sSub>
                      <m:sSub>
                        <m:sSubPr>
                          <m:ctrlPr>
                            <a:rPr lang="en-US" sz="3200" b="1" i="1" smtClean="0">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𝑪</m:t>
                          </m:r>
                        </m:e>
                        <m:sub>
                          <m:sSub>
                            <m:sSubPr>
                              <m:ctrlPr>
                                <a:rPr lang="en-US" sz="3200" b="1" i="1" smtClean="0">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𝒅</m:t>
                              </m:r>
                            </m:e>
                            <m:sub>
                              <m:r>
                                <a:rPr lang="en-US" sz="3200" b="1" i="1" smtClean="0">
                                  <a:solidFill>
                                    <a:schemeClr val="bg1"/>
                                  </a:solidFill>
                                  <a:latin typeface="Cambria Math" charset="0"/>
                                  <a:ea typeface="Roboto Slab Light" charset="0"/>
                                  <a:cs typeface="Roboto Slab Light" charset="0"/>
                                </a:rPr>
                                <m:t>𝒊</m:t>
                              </m:r>
                            </m:sub>
                          </m:sSub>
                        </m:sub>
                      </m:sSub>
                      <m:r>
                        <a:rPr lang="en-US" sz="3200" b="1" i="1" smtClean="0">
                          <a:solidFill>
                            <a:schemeClr val="bg1"/>
                          </a:solidFill>
                          <a:latin typeface="Cambria Math" charset="0"/>
                          <a:ea typeface="Roboto Slab Light" charset="0"/>
                          <a:cs typeface="Roboto Slab Light" charset="0"/>
                        </a:rPr>
                        <m:t>+</m:t>
                      </m:r>
                      <m:sSub>
                        <m:sSubPr>
                          <m:ctrlPr>
                            <a:rPr lang="en-US" sz="3200" b="1" i="1" smtClean="0">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𝒌</m:t>
                          </m:r>
                        </m:e>
                        <m:sub>
                          <m:r>
                            <a:rPr lang="en-US" sz="3200" b="1" i="1" smtClean="0">
                              <a:solidFill>
                                <a:schemeClr val="bg1"/>
                              </a:solidFill>
                              <a:latin typeface="Cambria Math" charset="0"/>
                              <a:ea typeface="Roboto Slab Light" charset="0"/>
                              <a:cs typeface="Roboto Slab Light" charset="0"/>
                            </a:rPr>
                            <m:t>𝒑</m:t>
                          </m:r>
                        </m:sub>
                      </m:sSub>
                      <m:r>
                        <a:rPr lang="en-US" sz="3200" b="1" i="1" smtClean="0">
                          <a:solidFill>
                            <a:schemeClr val="bg1"/>
                          </a:solidFill>
                          <a:latin typeface="Cambria Math" charset="0"/>
                          <a:ea typeface="Roboto Slab Light" charset="0"/>
                          <a:cs typeface="Roboto Slab Light" charset="0"/>
                        </a:rPr>
                        <m:t>𝑷𝒗</m:t>
                      </m:r>
                      <m:sSub>
                        <m:sSubPr>
                          <m:ctrlPr>
                            <a:rPr lang="en-US" sz="3200" b="1" i="1" smtClean="0">
                              <a:solidFill>
                                <a:schemeClr val="bg1"/>
                              </a:solidFill>
                              <a:latin typeface="Cambria Math" charset="0"/>
                              <a:ea typeface="Roboto Slab Light" charset="0"/>
                              <a:cs typeface="Roboto Slab Light" charset="0"/>
                            </a:rPr>
                          </m:ctrlPr>
                        </m:sSubPr>
                        <m:e>
                          <m:sSub>
                            <m:sSubPr>
                              <m:ctrlPr>
                                <a:rPr lang="en-US" sz="3200" b="1" i="1" smtClean="0">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𝒓</m:t>
                              </m:r>
                            </m:e>
                            <m:sub>
                              <m:r>
                                <a:rPr lang="en-US" sz="3200" b="1" i="1" smtClean="0">
                                  <a:solidFill>
                                    <a:schemeClr val="bg1"/>
                                  </a:solidFill>
                                  <a:latin typeface="Cambria Math" charset="0"/>
                                  <a:ea typeface="Roboto Slab Light" charset="0"/>
                                  <a:cs typeface="Roboto Slab Light" charset="0"/>
                                </a:rPr>
                                <m:t>𝒅</m:t>
                              </m:r>
                            </m:sub>
                          </m:sSub>
                        </m:e>
                        <m:sub>
                          <m:r>
                            <a:rPr lang="en-US" sz="3200" b="1" i="1" smtClean="0">
                              <a:solidFill>
                                <a:schemeClr val="bg1"/>
                              </a:solidFill>
                              <a:latin typeface="Cambria Math" charset="0"/>
                              <a:ea typeface="Roboto Slab Light" charset="0"/>
                              <a:cs typeface="Roboto Slab Light" charset="0"/>
                            </a:rPr>
                            <m:t>𝒊</m:t>
                          </m:r>
                        </m:sub>
                      </m:sSub>
                    </m:oMath>
                  </m:oMathPara>
                </a14:m>
                <a:endParaRPr lang="en-US" sz="3200" b="1" dirty="0">
                  <a:solidFill>
                    <a:schemeClr val="bg1"/>
                  </a:solidFill>
                  <a:latin typeface="Roboto Slab Light" charset="0"/>
                  <a:ea typeface="Roboto Slab Light" charset="0"/>
                  <a:cs typeface="Roboto Slab Light" charset="0"/>
                </a:endParaRPr>
              </a:p>
            </p:txBody>
          </p:sp>
        </mc:Choice>
        <mc:Fallback xmlns="">
          <p:sp>
            <p:nvSpPr>
              <p:cNvPr id="12" name="Content Placeholder 2"/>
              <p:cNvSpPr txBox="1">
                <a:spLocks noRot="1" noChangeAspect="1" noMove="1" noResize="1" noEditPoints="1" noAdjustHandles="1" noChangeArrowheads="1" noChangeShapeType="1" noTextEdit="1"/>
              </p:cNvSpPr>
              <p:nvPr/>
            </p:nvSpPr>
            <p:spPr>
              <a:xfrm>
                <a:off x="2542674" y="4872573"/>
                <a:ext cx="7106653" cy="962739"/>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Content Placeholder 2"/>
              <p:cNvSpPr txBox="1">
                <a:spLocks/>
              </p:cNvSpPr>
              <p:nvPr/>
            </p:nvSpPr>
            <p:spPr>
              <a:xfrm>
                <a:off x="9649325" y="3691054"/>
                <a:ext cx="2542675" cy="2523253"/>
              </a:xfrm>
              <a:prstGeom prst="rect">
                <a:avLst/>
              </a:prstGeom>
              <a:solidFill>
                <a:srgbClr val="55A3E2"/>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spcAft>
                    <a:spcPts val="1200"/>
                  </a:spcAft>
                  <a:buNone/>
                </a:pPr>
                <a14:m>
                  <m:oMath xmlns:m="http://schemas.openxmlformats.org/officeDocument/2006/math">
                    <m:sSub>
                      <m:sSubPr>
                        <m:ctrlPr>
                          <a:rPr lang="en-US" sz="1800" i="1" smtClean="0">
                            <a:solidFill>
                              <a:schemeClr val="bg1"/>
                            </a:solidFill>
                            <a:latin typeface="Cambria Math" charset="0"/>
                            <a:ea typeface="Roboto Slab Light" charset="0"/>
                            <a:cs typeface="Roboto Slab Light" charset="0"/>
                          </a:rPr>
                        </m:ctrlPr>
                      </m:sSubPr>
                      <m:e>
                        <m:r>
                          <a:rPr lang="en-US" sz="1800" b="0" i="1" smtClean="0">
                            <a:solidFill>
                              <a:schemeClr val="bg1"/>
                            </a:solidFill>
                            <a:latin typeface="Cambria Math" charset="0"/>
                            <a:ea typeface="Roboto Slab Light" charset="0"/>
                            <a:cs typeface="Roboto Slab Light" charset="0"/>
                          </a:rPr>
                          <m:t>𝐶</m:t>
                        </m:r>
                      </m:e>
                      <m:sub>
                        <m:sSub>
                          <m:sSubPr>
                            <m:ctrlPr>
                              <a:rPr lang="en-US" sz="1800" i="1" smtClean="0">
                                <a:solidFill>
                                  <a:schemeClr val="bg1"/>
                                </a:solidFill>
                                <a:latin typeface="Cambria Math" charset="0"/>
                                <a:ea typeface="Roboto Slab Light" charset="0"/>
                                <a:cs typeface="Roboto Slab Light" charset="0"/>
                              </a:rPr>
                            </m:ctrlPr>
                          </m:sSubPr>
                          <m:e>
                            <m:r>
                              <a:rPr lang="en-US" sz="1800" b="0" i="1" smtClean="0">
                                <a:solidFill>
                                  <a:schemeClr val="bg1"/>
                                </a:solidFill>
                                <a:latin typeface="Cambria Math" charset="0"/>
                                <a:ea typeface="Roboto Slab Light" charset="0"/>
                                <a:cs typeface="Roboto Slab Light" charset="0"/>
                              </a:rPr>
                              <m:t>𝑑</m:t>
                            </m:r>
                          </m:e>
                          <m:sub>
                            <m:r>
                              <a:rPr lang="en-US" sz="1800" b="0" i="1" smtClean="0">
                                <a:solidFill>
                                  <a:schemeClr val="bg1"/>
                                </a:solidFill>
                                <a:latin typeface="Cambria Math" charset="0"/>
                                <a:ea typeface="Roboto Slab Light" charset="0"/>
                                <a:cs typeface="Roboto Slab Light" charset="0"/>
                              </a:rPr>
                              <m:t>𝑖</m:t>
                            </m:r>
                          </m:sub>
                        </m:sSub>
                      </m:sub>
                    </m:sSub>
                  </m:oMath>
                </a14:m>
                <a:r>
                  <a:rPr lang="en-US" sz="1800" dirty="0" smtClean="0">
                    <a:solidFill>
                      <a:schemeClr val="bg1"/>
                    </a:solidFill>
                    <a:latin typeface="Roboto Slab Light" charset="0"/>
                    <a:ea typeface="Roboto Slab Light" charset="0"/>
                    <a:cs typeface="Roboto Slab Light" charset="0"/>
                  </a:rPr>
                  <a:t> = Criminal density for node </a:t>
                </a:r>
                <a:r>
                  <a:rPr lang="en-US" sz="1800" dirty="0" err="1" smtClean="0">
                    <a:solidFill>
                      <a:schemeClr val="bg1"/>
                    </a:solidFill>
                    <a:latin typeface="Roboto Slab Light" charset="0"/>
                    <a:ea typeface="Roboto Slab Light" charset="0"/>
                    <a:cs typeface="Roboto Slab Light" charset="0"/>
                  </a:rPr>
                  <a:t>i</a:t>
                </a:r>
                <a:endParaRPr lang="en-US" sz="1800" b="0" i="1" dirty="0" smtClean="0">
                  <a:solidFill>
                    <a:schemeClr val="bg1"/>
                  </a:solidFill>
                  <a:latin typeface="Cambria Math" charset="0"/>
                  <a:ea typeface="Roboto Slab Light" charset="0"/>
                  <a:cs typeface="Roboto Slab Light" charset="0"/>
                </a:endParaRPr>
              </a:p>
              <a:p>
                <a:pPr marL="0" indent="0">
                  <a:lnSpc>
                    <a:spcPct val="100000"/>
                  </a:lnSpc>
                  <a:spcBef>
                    <a:spcPts val="0"/>
                  </a:spcBef>
                  <a:spcAft>
                    <a:spcPts val="1200"/>
                  </a:spcAft>
                  <a:buNone/>
                </a:pPr>
                <a14:m>
                  <m:oMath xmlns:m="http://schemas.openxmlformats.org/officeDocument/2006/math">
                    <m:r>
                      <a:rPr lang="en-US" sz="1800" b="0" i="1" smtClean="0">
                        <a:solidFill>
                          <a:schemeClr val="bg1"/>
                        </a:solidFill>
                        <a:latin typeface="Cambria Math" charset="0"/>
                        <a:ea typeface="Roboto Slab Light" charset="0"/>
                        <a:cs typeface="Roboto Slab Light" charset="0"/>
                      </a:rPr>
                      <m:t>𝑃𝑣</m:t>
                    </m:r>
                    <m:sSub>
                      <m:sSubPr>
                        <m:ctrlPr>
                          <a:rPr lang="en-US" sz="1800" i="1" smtClean="0">
                            <a:solidFill>
                              <a:schemeClr val="bg1"/>
                            </a:solidFill>
                            <a:latin typeface="Cambria Math" charset="0"/>
                            <a:ea typeface="Roboto Slab Light" charset="0"/>
                            <a:cs typeface="Roboto Slab Light" charset="0"/>
                          </a:rPr>
                        </m:ctrlPr>
                      </m:sSubPr>
                      <m:e>
                        <m:sSub>
                          <m:sSubPr>
                            <m:ctrlPr>
                              <a:rPr lang="en-US" sz="1800" i="1" smtClean="0">
                                <a:solidFill>
                                  <a:schemeClr val="bg1"/>
                                </a:solidFill>
                                <a:latin typeface="Cambria Math" charset="0"/>
                                <a:ea typeface="Roboto Slab Light" charset="0"/>
                                <a:cs typeface="Roboto Slab Light" charset="0"/>
                              </a:rPr>
                            </m:ctrlPr>
                          </m:sSubPr>
                          <m:e>
                            <m:r>
                              <a:rPr lang="en-US" sz="1800" b="0" i="1" smtClean="0">
                                <a:solidFill>
                                  <a:schemeClr val="bg1"/>
                                </a:solidFill>
                                <a:latin typeface="Cambria Math" charset="0"/>
                                <a:ea typeface="Roboto Slab Light" charset="0"/>
                                <a:cs typeface="Roboto Slab Light" charset="0"/>
                              </a:rPr>
                              <m:t>𝑟</m:t>
                            </m:r>
                          </m:e>
                          <m:sub>
                            <m:r>
                              <a:rPr lang="en-US" sz="1800" b="0" i="1" smtClean="0">
                                <a:solidFill>
                                  <a:schemeClr val="bg1"/>
                                </a:solidFill>
                                <a:latin typeface="Cambria Math" charset="0"/>
                                <a:ea typeface="Roboto Slab Light" charset="0"/>
                                <a:cs typeface="Roboto Slab Light" charset="0"/>
                              </a:rPr>
                              <m:t>𝑑</m:t>
                            </m:r>
                          </m:sub>
                        </m:sSub>
                      </m:e>
                      <m:sub>
                        <m:r>
                          <a:rPr lang="en-US" sz="1800" b="0" i="1" smtClean="0">
                            <a:solidFill>
                              <a:schemeClr val="bg1"/>
                            </a:solidFill>
                            <a:latin typeface="Cambria Math" charset="0"/>
                            <a:ea typeface="Roboto Slab Light" charset="0"/>
                            <a:cs typeface="Roboto Slab Light" charset="0"/>
                          </a:rPr>
                          <m:t>𝑖</m:t>
                        </m:r>
                      </m:sub>
                    </m:sSub>
                  </m:oMath>
                </a14:m>
                <a:r>
                  <a:rPr lang="en-US" sz="1800" dirty="0" smtClean="0">
                    <a:solidFill>
                      <a:schemeClr val="bg1"/>
                    </a:solidFill>
                    <a:latin typeface="Roboto Slab Light" charset="0"/>
                    <a:ea typeface="Roboto Slab Light" charset="0"/>
                    <a:cs typeface="Roboto Slab Light" charset="0"/>
                  </a:rPr>
                  <a:t> </a:t>
                </a:r>
                <a:r>
                  <a:rPr lang="en-US" sz="1800" dirty="0">
                    <a:solidFill>
                      <a:schemeClr val="bg1"/>
                    </a:solidFill>
                    <a:latin typeface="Roboto Slab Light" charset="0"/>
                    <a:ea typeface="Roboto Slab Light" charset="0"/>
                    <a:cs typeface="Roboto Slab Light" charset="0"/>
                  </a:rPr>
                  <a:t>= poverty proportion of the </a:t>
                </a:r>
                <a:r>
                  <a:rPr lang="en-US" sz="1800" dirty="0" smtClean="0">
                    <a:solidFill>
                      <a:schemeClr val="bg1"/>
                    </a:solidFill>
                    <a:latin typeface="Roboto Slab Light" charset="0"/>
                    <a:ea typeface="Roboto Slab Light" charset="0"/>
                    <a:cs typeface="Roboto Slab Light" charset="0"/>
                  </a:rPr>
                  <a:t>population for node </a:t>
                </a:r>
                <a:r>
                  <a:rPr lang="en-US" sz="1800" dirty="0" err="1" smtClean="0">
                    <a:solidFill>
                      <a:schemeClr val="bg1"/>
                    </a:solidFill>
                    <a:latin typeface="Roboto Slab Light" charset="0"/>
                    <a:ea typeface="Roboto Slab Light" charset="0"/>
                    <a:cs typeface="Roboto Slab Light" charset="0"/>
                  </a:rPr>
                  <a:t>i</a:t>
                </a:r>
                <a:r>
                  <a:rPr lang="en-US" sz="1800" dirty="0" smtClean="0">
                    <a:solidFill>
                      <a:schemeClr val="bg1"/>
                    </a:solidFill>
                    <a:latin typeface="Roboto Slab Light" charset="0"/>
                    <a:ea typeface="Roboto Slab Light" charset="0"/>
                    <a:cs typeface="Roboto Slab Light" charset="0"/>
                  </a:rPr>
                  <a:t> </a:t>
                </a:r>
                <a:endParaRPr lang="en-US" sz="1800" dirty="0">
                  <a:solidFill>
                    <a:schemeClr val="bg1"/>
                  </a:solidFill>
                  <a:latin typeface="Roboto Slab Light" charset="0"/>
                  <a:ea typeface="Roboto Slab Light" charset="0"/>
                  <a:cs typeface="Roboto Slab Light" charset="0"/>
                </a:endParaRPr>
              </a:p>
              <a:p>
                <a:pPr marL="0" indent="0">
                  <a:lnSpc>
                    <a:spcPct val="100000"/>
                  </a:lnSpc>
                  <a:spcBef>
                    <a:spcPts val="0"/>
                  </a:spcBef>
                  <a:spcAft>
                    <a:spcPts val="600"/>
                  </a:spcAft>
                  <a:buNone/>
                </a:pPr>
                <a14:m>
                  <m:oMath xmlns:m="http://schemas.openxmlformats.org/officeDocument/2006/math">
                    <m:sSub>
                      <m:sSubPr>
                        <m:ctrlPr>
                          <a:rPr lang="en-US" sz="1800" b="0" i="1" smtClean="0">
                            <a:solidFill>
                              <a:schemeClr val="bg1"/>
                            </a:solidFill>
                            <a:latin typeface="Cambria Math" charset="0"/>
                            <a:ea typeface="Roboto Slab Light" charset="0"/>
                            <a:cs typeface="Roboto Slab Light" charset="0"/>
                          </a:rPr>
                        </m:ctrlPr>
                      </m:sSubPr>
                      <m:e>
                        <m:r>
                          <a:rPr lang="en-US" sz="1800" b="0" i="1" smtClean="0">
                            <a:solidFill>
                              <a:schemeClr val="bg1"/>
                            </a:solidFill>
                            <a:latin typeface="Cambria Math" charset="0"/>
                            <a:ea typeface="Roboto Slab Light" charset="0"/>
                            <a:cs typeface="Roboto Slab Light" charset="0"/>
                          </a:rPr>
                          <m:t>𝑘</m:t>
                        </m:r>
                      </m:e>
                      <m:sub>
                        <m:r>
                          <a:rPr lang="en-US" sz="1800" b="0" i="1" smtClean="0">
                            <a:solidFill>
                              <a:schemeClr val="bg1"/>
                            </a:solidFill>
                            <a:latin typeface="Cambria Math" charset="0"/>
                            <a:ea typeface="Roboto Slab Light" charset="0"/>
                            <a:cs typeface="Roboto Slab Light" charset="0"/>
                          </a:rPr>
                          <m:t>𝑐</m:t>
                        </m:r>
                      </m:sub>
                    </m:sSub>
                    <m:r>
                      <a:rPr lang="en-US" sz="1800" b="0" i="1" smtClean="0">
                        <a:solidFill>
                          <a:schemeClr val="bg1"/>
                        </a:solidFill>
                        <a:latin typeface="Cambria Math" charset="0"/>
                        <a:ea typeface="Roboto Slab Light" charset="0"/>
                        <a:cs typeface="Roboto Slab Light" charset="0"/>
                      </a:rPr>
                      <m:t> , </m:t>
                    </m:r>
                    <m:sSub>
                      <m:sSubPr>
                        <m:ctrlPr>
                          <a:rPr lang="en-US" sz="1800" b="0" i="1" smtClean="0">
                            <a:solidFill>
                              <a:schemeClr val="bg1"/>
                            </a:solidFill>
                            <a:latin typeface="Cambria Math" charset="0"/>
                            <a:ea typeface="Roboto Slab Light" charset="0"/>
                            <a:cs typeface="Roboto Slab Light" charset="0"/>
                          </a:rPr>
                        </m:ctrlPr>
                      </m:sSubPr>
                      <m:e>
                        <m:r>
                          <a:rPr lang="en-US" sz="1800" b="0" i="1" smtClean="0">
                            <a:solidFill>
                              <a:schemeClr val="bg1"/>
                            </a:solidFill>
                            <a:latin typeface="Cambria Math" charset="0"/>
                            <a:ea typeface="Roboto Slab Light" charset="0"/>
                            <a:cs typeface="Roboto Slab Light" charset="0"/>
                          </a:rPr>
                          <m:t>𝑘</m:t>
                        </m:r>
                      </m:e>
                      <m:sub>
                        <m:r>
                          <a:rPr lang="en-US" sz="1800" b="0" i="1" smtClean="0">
                            <a:solidFill>
                              <a:schemeClr val="bg1"/>
                            </a:solidFill>
                            <a:latin typeface="Cambria Math" charset="0"/>
                            <a:ea typeface="Roboto Slab Light" charset="0"/>
                            <a:cs typeface="Roboto Slab Light" charset="0"/>
                          </a:rPr>
                          <m:t>𝑝</m:t>
                        </m:r>
                      </m:sub>
                    </m:sSub>
                  </m:oMath>
                </a14:m>
                <a:r>
                  <a:rPr lang="en-US" sz="1800" dirty="0" smtClean="0">
                    <a:solidFill>
                      <a:schemeClr val="bg1"/>
                    </a:solidFill>
                    <a:latin typeface="Roboto Slab Light" charset="0"/>
                    <a:ea typeface="Roboto Slab Light" charset="0"/>
                    <a:cs typeface="Roboto Slab Light" charset="0"/>
                  </a:rPr>
                  <a:t> = crime and poverty weights</a:t>
                </a:r>
                <a:endParaRPr lang="en-US" sz="1800" dirty="0">
                  <a:solidFill>
                    <a:schemeClr val="bg1"/>
                  </a:solidFill>
                  <a:latin typeface="Roboto Slab Light" charset="0"/>
                  <a:ea typeface="Roboto Slab Light" charset="0"/>
                  <a:cs typeface="Roboto Slab Light" charset="0"/>
                </a:endParaRPr>
              </a:p>
            </p:txBody>
          </p:sp>
        </mc:Choice>
        <mc:Fallback xmlns="">
          <p:sp>
            <p:nvSpPr>
              <p:cNvPr id="13" name="Content Placeholder 2"/>
              <p:cNvSpPr txBox="1">
                <a:spLocks noRot="1" noChangeAspect="1" noMove="1" noResize="1" noEditPoints="1" noAdjustHandles="1" noChangeArrowheads="1" noChangeShapeType="1" noTextEdit="1"/>
              </p:cNvSpPr>
              <p:nvPr/>
            </p:nvSpPr>
            <p:spPr>
              <a:xfrm>
                <a:off x="9649325" y="3691054"/>
                <a:ext cx="2542675" cy="2523253"/>
              </a:xfrm>
              <a:prstGeom prst="rect">
                <a:avLst/>
              </a:prstGeom>
              <a:blipFill rotWithShape="0">
                <a:blip r:embed="rId5"/>
                <a:stretch>
                  <a:fillRect l="-2158" t="-1208" r="-3597" b="-1449"/>
                </a:stretch>
              </a:blipFill>
            </p:spPr>
            <p:txBody>
              <a:bodyPr/>
              <a:lstStyle/>
              <a:p>
                <a:r>
                  <a:rPr lang="en-US">
                    <a:noFill/>
                  </a:rPr>
                  <a:t> </a:t>
                </a:r>
              </a:p>
            </p:txBody>
          </p:sp>
        </mc:Fallback>
      </mc:AlternateContent>
    </p:spTree>
    <p:extLst>
      <p:ext uri="{BB962C8B-B14F-4D97-AF65-F5344CB8AC3E}">
        <p14:creationId xmlns:p14="http://schemas.microsoft.com/office/powerpoint/2010/main" val="212931982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a:solidFill>
                  <a:schemeClr val="bg1"/>
                </a:solidFill>
                <a:latin typeface="Roboto Slab" charset="0"/>
                <a:ea typeface="Roboto Slab" charset="0"/>
                <a:cs typeface="Roboto Slab" charset="0"/>
              </a:rPr>
              <a:t> Urban Security Analysis</a:t>
            </a:r>
          </a:p>
        </p:txBody>
      </p:sp>
      <p:sp>
        <p:nvSpPr>
          <p:cNvPr id="3" name="Content Placeholder 2"/>
          <p:cNvSpPr>
            <a:spLocks noGrp="1"/>
          </p:cNvSpPr>
          <p:nvPr>
            <p:ph idx="1"/>
          </p:nvPr>
        </p:nvSpPr>
        <p:spPr>
          <a:xfrm>
            <a:off x="838200" y="1744579"/>
            <a:ext cx="5731042" cy="3902995"/>
          </a:xfrm>
        </p:spPr>
        <p:txBody>
          <a:bodyPr/>
          <a:lstStyle/>
          <a:p>
            <a:pPr>
              <a:lnSpc>
                <a:spcPct val="150000"/>
              </a:lnSpc>
            </a:pPr>
            <a:r>
              <a:rPr lang="en-US" dirty="0" smtClean="0">
                <a:latin typeface="Roboto Slab Light" charset="0"/>
                <a:ea typeface="Roboto Slab Light" charset="0"/>
                <a:cs typeface="Roboto Slab Light" charset="0"/>
              </a:rPr>
              <a:t>Crime records</a:t>
            </a:r>
          </a:p>
          <a:p>
            <a:pPr marL="0" indent="0">
              <a:lnSpc>
                <a:spcPct val="150000"/>
              </a:lnSpc>
              <a:buNone/>
            </a:pPr>
            <a:endParaRPr lang="en-US" dirty="0" smtClean="0">
              <a:latin typeface="Roboto Slab Light" charset="0"/>
              <a:ea typeface="Roboto Slab Light" charset="0"/>
              <a:cs typeface="Roboto Slab Light" charset="0"/>
            </a:endParaRPr>
          </a:p>
          <a:p>
            <a:pPr marL="0" indent="0">
              <a:lnSpc>
                <a:spcPct val="150000"/>
              </a:lnSpc>
              <a:buNone/>
            </a:pPr>
            <a:endParaRPr lang="en-US" dirty="0" smtClean="0">
              <a:latin typeface="Roboto Slab Light" charset="0"/>
              <a:ea typeface="Roboto Slab Light" charset="0"/>
              <a:cs typeface="Roboto Slab Light" charset="0"/>
            </a:endParaRPr>
          </a:p>
          <a:p>
            <a:pPr>
              <a:lnSpc>
                <a:spcPct val="150000"/>
              </a:lnSpc>
            </a:pPr>
            <a:r>
              <a:rPr lang="en-US" dirty="0" smtClean="0">
                <a:latin typeface="Roboto Slab Light" charset="0"/>
                <a:ea typeface="Roboto Slab Light" charset="0"/>
                <a:cs typeface="Roboto Slab Light" charset="0"/>
              </a:rPr>
              <a:t>Poverty conditions</a:t>
            </a:r>
            <a:endParaRPr lang="en-US" dirty="0">
              <a:latin typeface="Roboto Slab Light" charset="0"/>
              <a:ea typeface="Roboto Slab Light" charset="0"/>
              <a:cs typeface="Roboto Slab Light" charset="0"/>
            </a:endParaRP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12</a:t>
            </a:fld>
            <a:endParaRPr lang="en-US" sz="2000" dirty="0">
              <a:solidFill>
                <a:schemeClr val="bg1"/>
              </a:solidFill>
              <a:latin typeface="Roboto Slab" charset="0"/>
              <a:ea typeface="Roboto Slab" charset="0"/>
              <a:cs typeface="Roboto Slab" charset="0"/>
            </a:endParaRPr>
          </a:p>
        </p:txBody>
      </p:sp>
      <p:sp>
        <p:nvSpPr>
          <p:cNvPr id="11" name="Title 1"/>
          <p:cNvSpPr txBox="1">
            <a:spLocks/>
          </p:cNvSpPr>
          <p:nvPr/>
        </p:nvSpPr>
        <p:spPr>
          <a:xfrm>
            <a:off x="0" y="1034717"/>
            <a:ext cx="12192000" cy="433136"/>
          </a:xfrm>
          <a:prstGeom prst="rect">
            <a:avLst/>
          </a:prstGeom>
          <a:solidFill>
            <a:srgbClr val="55A3E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smtClean="0">
                <a:solidFill>
                  <a:schemeClr val="bg1"/>
                </a:solidFill>
                <a:latin typeface="Roboto Slab" charset="0"/>
                <a:ea typeface="Roboto Slab" charset="0"/>
                <a:cs typeface="Roboto Slab" charset="0"/>
              </a:rPr>
              <a:t>  Data sources</a:t>
            </a:r>
            <a:endParaRPr lang="en-US" sz="2400" dirty="0">
              <a:solidFill>
                <a:schemeClr val="bg1"/>
              </a:solidFill>
              <a:latin typeface="Roboto Slab" charset="0"/>
              <a:ea typeface="Roboto Slab" charset="0"/>
              <a:cs typeface="Roboto Slab" charset="0"/>
            </a:endParaRPr>
          </a:p>
        </p:txBody>
      </p:sp>
      <p:sp>
        <p:nvSpPr>
          <p:cNvPr id="12" name="Content Placeholder 2"/>
          <p:cNvSpPr txBox="1">
            <a:spLocks/>
          </p:cNvSpPr>
          <p:nvPr/>
        </p:nvSpPr>
        <p:spPr>
          <a:xfrm>
            <a:off x="7483642" y="1744577"/>
            <a:ext cx="3870158" cy="446972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50000"/>
              </a:lnSpc>
              <a:buNone/>
            </a:pPr>
            <a:r>
              <a:rPr lang="en-US" dirty="0">
                <a:latin typeface="Roboto Slab Light" charset="0"/>
                <a:ea typeface="Roboto Slab Light" charset="0"/>
                <a:cs typeface="Roboto Slab Light" charset="0"/>
              </a:rPr>
              <a:t>59225 </a:t>
            </a:r>
            <a:r>
              <a:rPr lang="en-US" dirty="0" smtClean="0">
                <a:latin typeface="Roboto Slab Light" charset="0"/>
                <a:ea typeface="Roboto Slab Light" charset="0"/>
                <a:cs typeface="Roboto Slab Light" charset="0"/>
              </a:rPr>
              <a:t>diverse criminal </a:t>
            </a:r>
            <a:r>
              <a:rPr lang="en-US" dirty="0" smtClean="0">
                <a:latin typeface="Roboto Slab Light" charset="0"/>
                <a:ea typeface="Roboto Slab Light" charset="0"/>
                <a:cs typeface="Roboto Slab Light" charset="0"/>
              </a:rPr>
              <a:t>activities b</a:t>
            </a:r>
            <a:r>
              <a:rPr lang="en-US" dirty="0" smtClean="0">
                <a:latin typeface="Roboto Slab Light" charset="0"/>
                <a:ea typeface="Roboto Slab Light" charset="0"/>
                <a:cs typeface="Roboto Slab Light" charset="0"/>
              </a:rPr>
              <a:t>etween 2010 and 2015</a:t>
            </a:r>
            <a:endParaRPr lang="en-US" dirty="0" smtClean="0">
              <a:latin typeface="Roboto Slab Light" charset="0"/>
              <a:ea typeface="Roboto Slab Light" charset="0"/>
              <a:cs typeface="Roboto Slab Light" charset="0"/>
            </a:endParaRPr>
          </a:p>
          <a:p>
            <a:pPr marL="0" indent="0">
              <a:lnSpc>
                <a:spcPct val="150000"/>
              </a:lnSpc>
              <a:buNone/>
            </a:pPr>
            <a:endParaRPr lang="en-US" sz="1300" dirty="0" smtClean="0">
              <a:latin typeface="Roboto Slab Light" charset="0"/>
              <a:ea typeface="Roboto Slab Light" charset="0"/>
              <a:cs typeface="Roboto Slab Light" charset="0"/>
            </a:endParaRPr>
          </a:p>
          <a:p>
            <a:pPr marL="0" indent="0">
              <a:lnSpc>
                <a:spcPct val="150000"/>
              </a:lnSpc>
              <a:buNone/>
            </a:pPr>
            <a:r>
              <a:rPr lang="en-US" dirty="0" smtClean="0">
                <a:latin typeface="Roboto Slab Light" charset="0"/>
                <a:ea typeface="Roboto Slab Light" charset="0"/>
                <a:cs typeface="Roboto Slab Light" charset="0"/>
              </a:rPr>
              <a:t>Proportion </a:t>
            </a:r>
            <a:r>
              <a:rPr lang="en-US" dirty="0" smtClean="0">
                <a:latin typeface="Roboto Slab Light" charset="0"/>
                <a:ea typeface="Roboto Slab Light" charset="0"/>
                <a:cs typeface="Roboto Slab Light" charset="0"/>
              </a:rPr>
              <a:t>of the population living in low social stratum</a:t>
            </a:r>
            <a:endParaRPr lang="en-US" dirty="0">
              <a:latin typeface="Roboto Slab Light" charset="0"/>
              <a:ea typeface="Roboto Slab Light" charset="0"/>
              <a:cs typeface="Roboto Slab Light" charset="0"/>
            </a:endParaRPr>
          </a:p>
        </p:txBody>
      </p:sp>
      <p:grpSp>
        <p:nvGrpSpPr>
          <p:cNvPr id="20" name="Group 19"/>
          <p:cNvGrpSpPr/>
          <p:nvPr/>
        </p:nvGrpSpPr>
        <p:grpSpPr>
          <a:xfrm>
            <a:off x="4815685" y="4250156"/>
            <a:ext cx="2487483" cy="1184882"/>
            <a:chOff x="4815685" y="3432007"/>
            <a:chExt cx="2487483" cy="1184882"/>
          </a:xfrm>
        </p:grpSpPr>
        <p:grpSp>
          <p:nvGrpSpPr>
            <p:cNvPr id="15" name="Group 14"/>
            <p:cNvGrpSpPr/>
            <p:nvPr/>
          </p:nvGrpSpPr>
          <p:grpSpPr>
            <a:xfrm>
              <a:off x="4815685" y="3432007"/>
              <a:ext cx="2487483" cy="1184882"/>
              <a:chOff x="4815685" y="3432007"/>
              <a:chExt cx="2487483" cy="1184882"/>
            </a:xfrm>
          </p:grpSpPr>
          <p:sp>
            <p:nvSpPr>
              <p:cNvPr id="4" name="Right Arrow 3"/>
              <p:cNvSpPr/>
              <p:nvPr/>
            </p:nvSpPr>
            <p:spPr>
              <a:xfrm>
                <a:off x="4888832" y="3432007"/>
                <a:ext cx="2414336" cy="409073"/>
              </a:xfrm>
              <a:prstGeom prst="rightArrow">
                <a:avLst/>
              </a:prstGeom>
              <a:solidFill>
                <a:srgbClr val="407AAA"/>
              </a:solidFill>
              <a:ln>
                <a:solidFill>
                  <a:srgbClr val="407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4982558" y="3724337"/>
                <a:ext cx="2162772" cy="892552"/>
              </a:xfrm>
              <a:prstGeom prst="rect">
                <a:avLst/>
              </a:prstGeom>
            </p:spPr>
            <p:txBody>
              <a:bodyPr wrap="none">
                <a:spAutoFit/>
              </a:bodyPr>
              <a:lstStyle/>
              <a:p>
                <a:pPr algn="ctr"/>
                <a:r>
                  <a:rPr lang="en-US" sz="2000" dirty="0" smtClean="0">
                    <a:latin typeface="Roboto Slab" charset="0"/>
                    <a:ea typeface="Roboto Slab" charset="0"/>
                    <a:cs typeface="Roboto Slab" charset="0"/>
                  </a:rPr>
                  <a:t>SISCRED</a:t>
                </a:r>
                <a:br>
                  <a:rPr lang="en-US" sz="2000" dirty="0" smtClean="0">
                    <a:latin typeface="Roboto Slab" charset="0"/>
                    <a:ea typeface="Roboto Slab" charset="0"/>
                    <a:cs typeface="Roboto Slab" charset="0"/>
                  </a:rPr>
                </a:br>
                <a:r>
                  <a:rPr lang="en-US" sz="1600" dirty="0" smtClean="0">
                    <a:latin typeface="Roboto Slab" charset="0"/>
                    <a:ea typeface="Roboto Slab" charset="0"/>
                    <a:cs typeface="Roboto Slab" charset="0"/>
                  </a:rPr>
                  <a:t>Bogotá’s cultural </a:t>
                </a:r>
                <a:br>
                  <a:rPr lang="en-US" sz="1600" dirty="0" smtClean="0">
                    <a:latin typeface="Roboto Slab" charset="0"/>
                    <a:ea typeface="Roboto Slab" charset="0"/>
                    <a:cs typeface="Roboto Slab" charset="0"/>
                  </a:rPr>
                </a:br>
                <a:r>
                  <a:rPr lang="en-US" sz="1600" dirty="0" smtClean="0">
                    <a:latin typeface="Roboto Slab" charset="0"/>
                    <a:ea typeface="Roboto Slab" charset="0"/>
                    <a:cs typeface="Roboto Slab" charset="0"/>
                  </a:rPr>
                  <a:t>information system </a:t>
                </a:r>
                <a:endParaRPr lang="en-US" dirty="0">
                  <a:latin typeface="Roboto Slab" charset="0"/>
                  <a:ea typeface="Roboto Slab" charset="0"/>
                  <a:cs typeface="Roboto Slab" charset="0"/>
                </a:endParaRPr>
              </a:p>
            </p:txBody>
          </p:sp>
          <p:sp>
            <p:nvSpPr>
              <p:cNvPr id="13" name="Rectangle 12"/>
              <p:cNvSpPr/>
              <p:nvPr/>
            </p:nvSpPr>
            <p:spPr>
              <a:xfrm>
                <a:off x="4815685" y="3970558"/>
                <a:ext cx="333746" cy="646331"/>
              </a:xfrm>
              <a:prstGeom prst="rect">
                <a:avLst/>
              </a:prstGeom>
            </p:spPr>
            <p:txBody>
              <a:bodyPr wrap="none">
                <a:spAutoFit/>
              </a:bodyPr>
              <a:lstStyle/>
              <a:p>
                <a:pPr algn="ctr"/>
                <a:r>
                  <a:rPr lang="en-US" sz="3600" smtClean="0">
                    <a:latin typeface="Roboto Slab" charset="0"/>
                    <a:ea typeface="Roboto Slab" charset="0"/>
                    <a:cs typeface="Roboto Slab" charset="0"/>
                  </a:rPr>
                  <a:t>(</a:t>
                </a:r>
                <a:endParaRPr lang="en-US" sz="3200" dirty="0">
                  <a:latin typeface="Roboto Slab" charset="0"/>
                  <a:ea typeface="Roboto Slab" charset="0"/>
                  <a:cs typeface="Roboto Slab" charset="0"/>
                </a:endParaRPr>
              </a:p>
            </p:txBody>
          </p:sp>
        </p:grpSp>
        <p:sp>
          <p:nvSpPr>
            <p:cNvPr id="14" name="Rectangle 13"/>
            <p:cNvSpPr/>
            <p:nvPr/>
          </p:nvSpPr>
          <p:spPr>
            <a:xfrm>
              <a:off x="6947004" y="3970557"/>
              <a:ext cx="332143" cy="646331"/>
            </a:xfrm>
            <a:prstGeom prst="rect">
              <a:avLst/>
            </a:prstGeom>
          </p:spPr>
          <p:txBody>
            <a:bodyPr wrap="none">
              <a:spAutoFit/>
            </a:bodyPr>
            <a:lstStyle/>
            <a:p>
              <a:pPr algn="ctr"/>
              <a:r>
                <a:rPr lang="en-US" sz="3600" dirty="0">
                  <a:latin typeface="Roboto Slab" charset="0"/>
                  <a:ea typeface="Roboto Slab" charset="0"/>
                  <a:cs typeface="Roboto Slab" charset="0"/>
                </a:rPr>
                <a:t>)</a:t>
              </a:r>
              <a:endParaRPr lang="en-US" sz="3200" dirty="0">
                <a:latin typeface="Roboto Slab" charset="0"/>
                <a:ea typeface="Roboto Slab" charset="0"/>
                <a:cs typeface="Roboto Slab" charset="0"/>
              </a:endParaRPr>
            </a:p>
          </p:txBody>
        </p:sp>
      </p:grpSp>
      <p:grpSp>
        <p:nvGrpSpPr>
          <p:cNvPr id="21" name="Group 20"/>
          <p:cNvGrpSpPr/>
          <p:nvPr/>
        </p:nvGrpSpPr>
        <p:grpSpPr>
          <a:xfrm>
            <a:off x="4900150" y="1928061"/>
            <a:ext cx="2414336" cy="1220978"/>
            <a:chOff x="4888832" y="3432007"/>
            <a:chExt cx="2414336" cy="1220978"/>
          </a:xfrm>
        </p:grpSpPr>
        <p:grpSp>
          <p:nvGrpSpPr>
            <p:cNvPr id="22" name="Group 21"/>
            <p:cNvGrpSpPr/>
            <p:nvPr/>
          </p:nvGrpSpPr>
          <p:grpSpPr>
            <a:xfrm>
              <a:off x="4888832" y="3432007"/>
              <a:ext cx="2414336" cy="1220978"/>
              <a:chOff x="4888832" y="3432007"/>
              <a:chExt cx="2414336" cy="1220978"/>
            </a:xfrm>
          </p:grpSpPr>
          <p:sp>
            <p:nvSpPr>
              <p:cNvPr id="24" name="Right Arrow 23"/>
              <p:cNvSpPr/>
              <p:nvPr/>
            </p:nvSpPr>
            <p:spPr>
              <a:xfrm>
                <a:off x="4888832" y="3432007"/>
                <a:ext cx="2414336" cy="409073"/>
              </a:xfrm>
              <a:prstGeom prst="rightArrow">
                <a:avLst/>
              </a:prstGeom>
              <a:solidFill>
                <a:srgbClr val="407AAA"/>
              </a:solidFill>
              <a:ln>
                <a:solidFill>
                  <a:srgbClr val="407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4891188" y="3760433"/>
                <a:ext cx="2345514" cy="892552"/>
              </a:xfrm>
              <a:prstGeom prst="rect">
                <a:avLst/>
              </a:prstGeom>
            </p:spPr>
            <p:txBody>
              <a:bodyPr wrap="none">
                <a:spAutoFit/>
              </a:bodyPr>
              <a:lstStyle/>
              <a:p>
                <a:pPr algn="ctr"/>
                <a:r>
                  <a:rPr lang="en-US" sz="2000" dirty="0">
                    <a:latin typeface="Roboto Slab" charset="0"/>
                    <a:ea typeface="Roboto Slab" charset="0"/>
                    <a:cs typeface="Roboto Slab" charset="0"/>
                  </a:rPr>
                  <a:t>Open Data </a:t>
                </a:r>
                <a:r>
                  <a:rPr lang="en-US" sz="2000" dirty="0" smtClean="0">
                    <a:latin typeface="Roboto Slab" charset="0"/>
                    <a:ea typeface="Roboto Slab" charset="0"/>
                    <a:cs typeface="Roboto Slab" charset="0"/>
                  </a:rPr>
                  <a:t>Bogotá</a:t>
                </a:r>
                <a:br>
                  <a:rPr lang="en-US" sz="2000" dirty="0" smtClean="0">
                    <a:latin typeface="Roboto Slab" charset="0"/>
                    <a:ea typeface="Roboto Slab" charset="0"/>
                    <a:cs typeface="Roboto Slab" charset="0"/>
                  </a:rPr>
                </a:br>
                <a:r>
                  <a:rPr lang="en-US" sz="1600" dirty="0">
                    <a:latin typeface="Roboto Slab" charset="0"/>
                    <a:ea typeface="Roboto Slab" charset="0"/>
                    <a:cs typeface="Roboto Slab" charset="0"/>
                  </a:rPr>
                  <a:t>city’s open data </a:t>
                </a:r>
                <a:endParaRPr lang="en-US" sz="1600" dirty="0" smtClean="0">
                  <a:latin typeface="Roboto Slab" charset="0"/>
                  <a:ea typeface="Roboto Slab" charset="0"/>
                  <a:cs typeface="Roboto Slab" charset="0"/>
                </a:endParaRPr>
              </a:p>
              <a:p>
                <a:pPr algn="ctr"/>
                <a:r>
                  <a:rPr lang="en-US" sz="1600" dirty="0" smtClean="0">
                    <a:latin typeface="Roboto Slab" charset="0"/>
                    <a:ea typeface="Roboto Slab" charset="0"/>
                    <a:cs typeface="Roboto Slab" charset="0"/>
                  </a:rPr>
                  <a:t>initiative</a:t>
                </a:r>
                <a:endParaRPr lang="en-US" dirty="0">
                  <a:latin typeface="Roboto Slab" charset="0"/>
                  <a:ea typeface="Roboto Slab" charset="0"/>
                  <a:cs typeface="Roboto Slab" charset="0"/>
                </a:endParaRPr>
              </a:p>
            </p:txBody>
          </p:sp>
          <p:sp>
            <p:nvSpPr>
              <p:cNvPr id="26" name="Rectangle 25"/>
              <p:cNvSpPr/>
              <p:nvPr/>
            </p:nvSpPr>
            <p:spPr>
              <a:xfrm>
                <a:off x="5044288" y="4006654"/>
                <a:ext cx="333746" cy="646331"/>
              </a:xfrm>
              <a:prstGeom prst="rect">
                <a:avLst/>
              </a:prstGeom>
            </p:spPr>
            <p:txBody>
              <a:bodyPr wrap="none">
                <a:spAutoFit/>
              </a:bodyPr>
              <a:lstStyle/>
              <a:p>
                <a:pPr algn="ctr"/>
                <a:r>
                  <a:rPr lang="en-US" sz="3600" smtClean="0">
                    <a:latin typeface="Roboto Slab" charset="0"/>
                    <a:ea typeface="Roboto Slab" charset="0"/>
                    <a:cs typeface="Roboto Slab" charset="0"/>
                  </a:rPr>
                  <a:t>(</a:t>
                </a:r>
                <a:endParaRPr lang="en-US" sz="3200" dirty="0">
                  <a:latin typeface="Roboto Slab" charset="0"/>
                  <a:ea typeface="Roboto Slab" charset="0"/>
                  <a:cs typeface="Roboto Slab" charset="0"/>
                </a:endParaRPr>
              </a:p>
            </p:txBody>
          </p:sp>
        </p:grpSp>
        <p:sp>
          <p:nvSpPr>
            <p:cNvPr id="23" name="Rectangle 22"/>
            <p:cNvSpPr/>
            <p:nvPr/>
          </p:nvSpPr>
          <p:spPr>
            <a:xfrm>
              <a:off x="6718397" y="4006653"/>
              <a:ext cx="332143" cy="646331"/>
            </a:xfrm>
            <a:prstGeom prst="rect">
              <a:avLst/>
            </a:prstGeom>
          </p:spPr>
          <p:txBody>
            <a:bodyPr wrap="none">
              <a:spAutoFit/>
            </a:bodyPr>
            <a:lstStyle/>
            <a:p>
              <a:pPr algn="ctr"/>
              <a:r>
                <a:rPr lang="en-US" sz="3600" dirty="0">
                  <a:latin typeface="Roboto Slab" charset="0"/>
                  <a:ea typeface="Roboto Slab" charset="0"/>
                  <a:cs typeface="Roboto Slab" charset="0"/>
                </a:rPr>
                <a:t>)</a:t>
              </a:r>
              <a:endParaRPr lang="en-US" sz="3200" dirty="0">
                <a:latin typeface="Roboto Slab" charset="0"/>
                <a:ea typeface="Roboto Slab" charset="0"/>
                <a:cs typeface="Roboto Slab" charset="0"/>
              </a:endParaRPr>
            </a:p>
          </p:txBody>
        </p:sp>
      </p:grpSp>
    </p:spTree>
    <p:extLst>
      <p:ext uri="{BB962C8B-B14F-4D97-AF65-F5344CB8AC3E}">
        <p14:creationId xmlns:p14="http://schemas.microsoft.com/office/powerpoint/2010/main" val="2441066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3279" y="1494371"/>
            <a:ext cx="4496743" cy="4518836"/>
          </a:xfrm>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1639" t="14632" r="1" b="76576"/>
          <a:stretch/>
        </p:blipFill>
        <p:spPr>
          <a:xfrm>
            <a:off x="-1" y="5971128"/>
            <a:ext cx="3232087" cy="243180"/>
          </a:xfrm>
          <a:prstGeom prst="rect">
            <a:avLst/>
          </a:prstGeom>
        </p:spPr>
      </p:pic>
      <p:sp>
        <p:nvSpPr>
          <p:cNvPr id="2" name="Title 1"/>
          <p:cNvSpPr>
            <a:spLocks noGrp="1"/>
          </p:cNvSpPr>
          <p:nvPr>
            <p:ph type="title"/>
          </p:nvPr>
        </p:nvSpPr>
        <p:spPr>
          <a:xfrm>
            <a:off x="0" y="1"/>
            <a:ext cx="12192000" cy="1034716"/>
          </a:xfrm>
          <a:solidFill>
            <a:srgbClr val="407AAA"/>
          </a:solidFill>
        </p:spPr>
        <p:txBody>
          <a:bodyPr/>
          <a:lstStyle/>
          <a:p>
            <a:r>
              <a:rPr lang="en-US" dirty="0">
                <a:solidFill>
                  <a:schemeClr val="bg1"/>
                </a:solidFill>
                <a:latin typeface="Roboto Slab" charset="0"/>
                <a:ea typeface="Roboto Slab" charset="0"/>
                <a:cs typeface="Roboto Slab" charset="0"/>
              </a:rPr>
              <a:t> Urban Security Analysis</a:t>
            </a:r>
          </a:p>
        </p:txBody>
      </p:sp>
      <p:pic>
        <p:nvPicPr>
          <p:cNvPr id="14" name="Picture 13"/>
          <p:cNvPicPr>
            <a:picLocks noChangeAspect="1"/>
          </p:cNvPicPr>
          <p:nvPr/>
        </p:nvPicPr>
        <p:blipFill rotWithShape="1">
          <a:blip r:embed="rId4">
            <a:extLst>
              <a:ext uri="{28A0092B-C50C-407E-A947-70E740481C1C}">
                <a14:useLocalDpi xmlns:a14="http://schemas.microsoft.com/office/drawing/2010/main" val="0"/>
              </a:ext>
            </a:extLst>
          </a:blip>
          <a:srcRect t="43630" b="44190"/>
          <a:stretch/>
        </p:blipFill>
        <p:spPr>
          <a:xfrm>
            <a:off x="5715890" y="5924300"/>
            <a:ext cx="3285958" cy="336885"/>
          </a:xfrm>
          <a:prstGeom prst="rect">
            <a:avLst/>
          </a:prstGeom>
        </p:spPr>
      </p:pic>
      <p:pic>
        <p:nvPicPr>
          <p:cNvPr id="13" name="Picture 12"/>
          <p:cNvPicPr>
            <a:picLocks noChangeAspect="1"/>
          </p:cNvPicPr>
          <p:nvPr/>
        </p:nvPicPr>
        <p:blipFill rotWithShape="1">
          <a:blip r:embed="rId4">
            <a:extLst>
              <a:ext uri="{28A0092B-C50C-407E-A947-70E740481C1C}">
                <a14:useLocalDpi xmlns:a14="http://schemas.microsoft.com/office/drawing/2010/main" val="0"/>
              </a:ext>
            </a:extLst>
          </a:blip>
          <a:srcRect t="31013" r="15375" b="61392"/>
          <a:stretch/>
        </p:blipFill>
        <p:spPr>
          <a:xfrm>
            <a:off x="2863722" y="6004242"/>
            <a:ext cx="2780729" cy="210065"/>
          </a:xfrm>
          <a:prstGeom prst="rect">
            <a:avLst/>
          </a:prstGeom>
        </p:spPr>
      </p:pic>
      <p:pic>
        <p:nvPicPr>
          <p:cNvPr id="15" name="Picture 14"/>
          <p:cNvPicPr>
            <a:picLocks noChangeAspect="1"/>
          </p:cNvPicPr>
          <p:nvPr/>
        </p:nvPicPr>
        <p:blipFill rotWithShape="1">
          <a:blip r:embed="rId4">
            <a:extLst>
              <a:ext uri="{28A0092B-C50C-407E-A947-70E740481C1C}">
                <a14:useLocalDpi xmlns:a14="http://schemas.microsoft.com/office/drawing/2010/main" val="0"/>
              </a:ext>
            </a:extLst>
          </a:blip>
          <a:srcRect t="60285" b="27535"/>
          <a:stretch/>
        </p:blipFill>
        <p:spPr>
          <a:xfrm>
            <a:off x="8047564" y="5971128"/>
            <a:ext cx="3285958" cy="336885"/>
          </a:xfrm>
          <a:prstGeom prst="rect">
            <a:avLst/>
          </a:prstGeom>
        </p:spPr>
      </p:pic>
      <p:pic>
        <p:nvPicPr>
          <p:cNvPr id="16" name="Picture 15"/>
          <p:cNvPicPr>
            <a:picLocks noChangeAspect="1"/>
          </p:cNvPicPr>
          <p:nvPr/>
        </p:nvPicPr>
        <p:blipFill rotWithShape="1">
          <a:blip r:embed="rId4">
            <a:extLst>
              <a:ext uri="{28A0092B-C50C-407E-A947-70E740481C1C}">
                <a14:useLocalDpi xmlns:a14="http://schemas.microsoft.com/office/drawing/2010/main" val="0"/>
              </a:ext>
            </a:extLst>
          </a:blip>
          <a:srcRect l="5066" t="77250" r="38733" b="15155"/>
          <a:stretch/>
        </p:blipFill>
        <p:spPr>
          <a:xfrm>
            <a:off x="10273831" y="6004242"/>
            <a:ext cx="1846730" cy="210065"/>
          </a:xfrm>
          <a:prstGeom prst="rect">
            <a:avLst/>
          </a:prstGeom>
        </p:spPr>
      </p:pic>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13</a:t>
            </a:fld>
            <a:endParaRPr lang="en-US" sz="2000" dirty="0">
              <a:solidFill>
                <a:schemeClr val="bg1"/>
              </a:solidFill>
              <a:latin typeface="Roboto Slab" charset="0"/>
              <a:ea typeface="Roboto Slab" charset="0"/>
              <a:cs typeface="Roboto Slab" charset="0"/>
            </a:endParaRPr>
          </a:p>
        </p:txBody>
      </p:sp>
      <p:sp>
        <p:nvSpPr>
          <p:cNvPr id="11" name="Title 1"/>
          <p:cNvSpPr txBox="1">
            <a:spLocks/>
          </p:cNvSpPr>
          <p:nvPr/>
        </p:nvSpPr>
        <p:spPr>
          <a:xfrm>
            <a:off x="0" y="1034717"/>
            <a:ext cx="12192000" cy="433136"/>
          </a:xfrm>
          <a:prstGeom prst="rect">
            <a:avLst/>
          </a:prstGeom>
          <a:solidFill>
            <a:srgbClr val="55A3E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smtClean="0">
                <a:solidFill>
                  <a:schemeClr val="bg1"/>
                </a:solidFill>
                <a:latin typeface="Roboto Slab" charset="0"/>
                <a:ea typeface="Roboto Slab" charset="0"/>
                <a:cs typeface="Roboto Slab" charset="0"/>
              </a:rPr>
              <a:t>  Results</a:t>
            </a:r>
            <a:endParaRPr lang="en-US" sz="2400" dirty="0">
              <a:solidFill>
                <a:schemeClr val="bg1"/>
              </a:solidFill>
              <a:latin typeface="Roboto Slab" charset="0"/>
              <a:ea typeface="Roboto Slab" charset="0"/>
              <a:cs typeface="Roboto Slab" charset="0"/>
            </a:endParaRPr>
          </a:p>
        </p:txBody>
      </p:sp>
      <p:sp>
        <p:nvSpPr>
          <p:cNvPr id="12" name="Content Placeholder 2"/>
          <p:cNvSpPr txBox="1">
            <a:spLocks/>
          </p:cNvSpPr>
          <p:nvPr/>
        </p:nvSpPr>
        <p:spPr>
          <a:xfrm>
            <a:off x="4920916" y="1744579"/>
            <a:ext cx="6432884" cy="39029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50000"/>
              </a:lnSpc>
            </a:pPr>
            <a:r>
              <a:rPr lang="en-US" dirty="0" smtClean="0">
                <a:solidFill>
                  <a:srgbClr val="7CFC00"/>
                </a:solidFill>
                <a:latin typeface="Roboto Slab Light" charset="0"/>
                <a:ea typeface="Roboto Slab Light" charset="0"/>
                <a:cs typeface="Roboto Slab Light" charset="0"/>
              </a:rPr>
              <a:t>Safer</a:t>
            </a:r>
            <a:r>
              <a:rPr lang="en-US" dirty="0" smtClean="0">
                <a:latin typeface="Roboto Slab Light" charset="0"/>
                <a:ea typeface="Roboto Slab Light" charset="0"/>
                <a:cs typeface="Roboto Slab Light" charset="0"/>
              </a:rPr>
              <a:t> central/northern region.</a:t>
            </a:r>
          </a:p>
          <a:p>
            <a:pPr>
              <a:lnSpc>
                <a:spcPct val="150000"/>
              </a:lnSpc>
            </a:pPr>
            <a:r>
              <a:rPr lang="en-US" dirty="0" smtClean="0">
                <a:solidFill>
                  <a:srgbClr val="AF0000"/>
                </a:solidFill>
                <a:latin typeface="Roboto Slab Light" charset="0"/>
                <a:ea typeface="Roboto Slab Light" charset="0"/>
                <a:cs typeface="Roboto Slab Light" charset="0"/>
              </a:rPr>
              <a:t>Unsafe</a:t>
            </a:r>
            <a:r>
              <a:rPr lang="en-US" dirty="0" smtClean="0">
                <a:latin typeface="Roboto Slab Light" charset="0"/>
                <a:ea typeface="Roboto Slab Light" charset="0"/>
                <a:cs typeface="Roboto Slab Light" charset="0"/>
              </a:rPr>
              <a:t> south and border regions.</a:t>
            </a:r>
          </a:p>
          <a:p>
            <a:pPr>
              <a:lnSpc>
                <a:spcPct val="150000"/>
              </a:lnSpc>
            </a:pPr>
            <a:r>
              <a:rPr lang="en-US" dirty="0" smtClean="0">
                <a:latin typeface="Roboto Slab Light" charset="0"/>
                <a:ea typeface="Roboto Slab Light" charset="0"/>
                <a:cs typeface="Roboto Slab Light" charset="0"/>
              </a:rPr>
              <a:t>Southern </a:t>
            </a:r>
            <a:r>
              <a:rPr lang="en-US" dirty="0" smtClean="0">
                <a:ln>
                  <a:solidFill>
                    <a:srgbClr val="363600"/>
                  </a:solidFill>
                </a:ln>
                <a:solidFill>
                  <a:srgbClr val="FFFF00"/>
                </a:solidFill>
                <a:latin typeface="Roboto Slab Light" charset="0"/>
                <a:ea typeface="Roboto Slab Light" charset="0"/>
                <a:cs typeface="Roboto Slab Light" charset="0"/>
              </a:rPr>
              <a:t>police stations </a:t>
            </a:r>
            <a:r>
              <a:rPr lang="en-US" dirty="0" smtClean="0">
                <a:latin typeface="Roboto Slab Light" charset="0"/>
                <a:ea typeface="Roboto Slab Light" charset="0"/>
                <a:cs typeface="Roboto Slab Light" charset="0"/>
              </a:rPr>
              <a:t>are currently ineffective.</a:t>
            </a:r>
            <a:endParaRPr lang="en-US" dirty="0">
              <a:latin typeface="Roboto Slab Light" charset="0"/>
              <a:ea typeface="Roboto Slab Light" charset="0"/>
              <a:cs typeface="Roboto Slab Light" charset="0"/>
            </a:endParaRPr>
          </a:p>
        </p:txBody>
      </p:sp>
    </p:spTree>
    <p:extLst>
      <p:ext uri="{BB962C8B-B14F-4D97-AF65-F5344CB8AC3E}">
        <p14:creationId xmlns:p14="http://schemas.microsoft.com/office/powerpoint/2010/main" val="11954831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a:solidFill>
                  <a:schemeClr val="bg1"/>
                </a:solidFill>
                <a:latin typeface="Roboto Slab" charset="0"/>
                <a:ea typeface="Roboto Slab" charset="0"/>
                <a:cs typeface="Roboto Slab" charset="0"/>
              </a:rPr>
              <a:t> Best path routing</a:t>
            </a:r>
          </a:p>
        </p:txBody>
      </p:sp>
      <p:sp>
        <p:nvSpPr>
          <p:cNvPr id="3" name="Content Placeholder 2"/>
          <p:cNvSpPr>
            <a:spLocks noGrp="1"/>
          </p:cNvSpPr>
          <p:nvPr>
            <p:ph idx="1"/>
          </p:nvPr>
        </p:nvSpPr>
        <p:spPr>
          <a:xfrm>
            <a:off x="838200" y="1744579"/>
            <a:ext cx="10515600" cy="3902995"/>
          </a:xfrm>
        </p:spPr>
        <p:txBody>
          <a:bodyPr/>
          <a:lstStyle/>
          <a:p>
            <a:pPr>
              <a:lnSpc>
                <a:spcPct val="150000"/>
              </a:lnSpc>
            </a:pPr>
            <a:r>
              <a:rPr lang="en-US" dirty="0" smtClean="0">
                <a:latin typeface="Roboto Slab Light" charset="0"/>
                <a:ea typeface="Roboto Slab Light" charset="0"/>
                <a:cs typeface="Roboto Slab Light" charset="0"/>
              </a:rPr>
              <a:t>Distance affects travel time </a:t>
            </a:r>
            <a:r>
              <a:rPr lang="en-US" b="1" dirty="0" smtClean="0">
                <a:latin typeface="Roboto Slab Light" charset="0"/>
                <a:ea typeface="Roboto Slab Light" charset="0"/>
                <a:cs typeface="Roboto Slab Light" charset="0"/>
              </a:rPr>
              <a:t>but</a:t>
            </a:r>
            <a:r>
              <a:rPr lang="en-US" dirty="0" smtClean="0">
                <a:latin typeface="Roboto Slab Light" charset="0"/>
                <a:ea typeface="Roboto Slab Light" charset="0"/>
                <a:cs typeface="Roboto Slab Light" charset="0"/>
              </a:rPr>
              <a:t> traffic also has an impact.</a:t>
            </a:r>
          </a:p>
          <a:p>
            <a:pPr>
              <a:lnSpc>
                <a:spcPct val="150000"/>
              </a:lnSpc>
            </a:pPr>
            <a:r>
              <a:rPr lang="en-US" dirty="0" smtClean="0">
                <a:latin typeface="Roboto Slab Light" charset="0"/>
                <a:ea typeface="Roboto Slab Light" charset="0"/>
                <a:cs typeface="Roboto Slab Light" charset="0"/>
              </a:rPr>
              <a:t>Some people </a:t>
            </a:r>
            <a:r>
              <a:rPr lang="en-US" b="1" dirty="0" smtClean="0">
                <a:latin typeface="Roboto Slab Light" charset="0"/>
                <a:ea typeface="Roboto Slab Light" charset="0"/>
                <a:cs typeface="Roboto Slab Light" charset="0"/>
              </a:rPr>
              <a:t>may</a:t>
            </a:r>
            <a:r>
              <a:rPr lang="en-US" dirty="0" smtClean="0">
                <a:latin typeface="Roboto Slab Light" charset="0"/>
                <a:ea typeface="Roboto Slab Light" charset="0"/>
                <a:cs typeface="Roboto Slab Light" charset="0"/>
              </a:rPr>
              <a:t> want to minimize safety risks </a:t>
            </a:r>
            <a:r>
              <a:rPr lang="en-US" dirty="0">
                <a:latin typeface="Roboto Slab Light" charset="0"/>
                <a:ea typeface="Roboto Slab Light" charset="0"/>
                <a:cs typeface="Roboto Slab Light" charset="0"/>
              </a:rPr>
              <a:t> </a:t>
            </a:r>
            <a:r>
              <a:rPr lang="en-US" dirty="0" smtClean="0">
                <a:latin typeface="Roboto Slab Light" charset="0"/>
                <a:ea typeface="Roboto Slab Light" charset="0"/>
                <a:cs typeface="Roboto Slab Light" charset="0"/>
              </a:rPr>
              <a:t>          </a:t>
            </a:r>
            <a:r>
              <a:rPr lang="en-US" dirty="0" smtClean="0">
                <a:latin typeface="Roboto Slab Light" charset="0"/>
                <a:ea typeface="Roboto Slab Light" charset="0"/>
                <a:cs typeface="Roboto Slab Light" charset="0"/>
              </a:rPr>
              <a:t>during </a:t>
            </a:r>
            <a:r>
              <a:rPr lang="en-US" dirty="0" smtClean="0">
                <a:latin typeface="Roboto Slab Light" charset="0"/>
                <a:ea typeface="Roboto Slab Light" charset="0"/>
                <a:cs typeface="Roboto Slab Light" charset="0"/>
              </a:rPr>
              <a:t>trips.</a:t>
            </a:r>
            <a:endParaRPr lang="en-US" dirty="0">
              <a:latin typeface="Roboto Slab Light" charset="0"/>
              <a:ea typeface="Roboto Slab Light" charset="0"/>
              <a:cs typeface="Roboto Slab Light" charset="0"/>
            </a:endParaRP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14</a:t>
            </a:fld>
            <a:endParaRPr lang="en-US" sz="2000" dirty="0">
              <a:solidFill>
                <a:schemeClr val="bg1"/>
              </a:solidFill>
              <a:latin typeface="Roboto Slab" charset="0"/>
              <a:ea typeface="Roboto Slab" charset="0"/>
              <a:cs typeface="Roboto Slab" charset="0"/>
            </a:endParaRPr>
          </a:p>
        </p:txBody>
      </p:sp>
      <p:sp>
        <p:nvSpPr>
          <p:cNvPr id="11" name="Title 1"/>
          <p:cNvSpPr txBox="1">
            <a:spLocks/>
          </p:cNvSpPr>
          <p:nvPr/>
        </p:nvSpPr>
        <p:spPr>
          <a:xfrm>
            <a:off x="0" y="1034717"/>
            <a:ext cx="12192000" cy="433136"/>
          </a:xfrm>
          <a:prstGeom prst="rect">
            <a:avLst/>
          </a:prstGeom>
          <a:solidFill>
            <a:srgbClr val="55A3E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smtClean="0">
                <a:solidFill>
                  <a:schemeClr val="bg1"/>
                </a:solidFill>
                <a:latin typeface="Roboto Slab" charset="0"/>
                <a:ea typeface="Roboto Slab" charset="0"/>
                <a:cs typeface="Roboto Slab" charset="0"/>
              </a:rPr>
              <a:t>  Logic</a:t>
            </a:r>
            <a:endParaRPr lang="en-US" sz="2400" dirty="0">
              <a:solidFill>
                <a:schemeClr val="bg1"/>
              </a:solidFill>
              <a:latin typeface="Roboto Slab" charset="0"/>
              <a:ea typeface="Roboto Slab" charset="0"/>
              <a:cs typeface="Roboto Slab" charset="0"/>
            </a:endParaRPr>
          </a:p>
        </p:txBody>
      </p:sp>
      <p:sp>
        <p:nvSpPr>
          <p:cNvPr id="4" name="Down Arrow 3"/>
          <p:cNvSpPr/>
          <p:nvPr/>
        </p:nvSpPr>
        <p:spPr>
          <a:xfrm>
            <a:off x="5759115" y="3882517"/>
            <a:ext cx="673769" cy="866274"/>
          </a:xfrm>
          <a:prstGeom prst="downArrow">
            <a:avLst/>
          </a:prstGeom>
          <a:solidFill>
            <a:srgbClr val="407AAA"/>
          </a:solidFill>
          <a:ln>
            <a:solidFill>
              <a:srgbClr val="407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2" name="Content Placeholder 2"/>
              <p:cNvSpPr txBox="1">
                <a:spLocks/>
              </p:cNvSpPr>
              <p:nvPr/>
            </p:nvSpPr>
            <p:spPr>
              <a:xfrm>
                <a:off x="2542674" y="4872573"/>
                <a:ext cx="7106653" cy="962739"/>
              </a:xfrm>
              <a:prstGeom prst="rect">
                <a:avLst/>
              </a:prstGeom>
              <a:solidFill>
                <a:srgbClr val="407AAA"/>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lvl="0" indent="0" algn="ctr">
                  <a:lnSpc>
                    <a:spcPct val="150000"/>
                  </a:lnSpc>
                  <a:spcBef>
                    <a:spcPts val="0"/>
                  </a:spcBef>
                  <a:buNone/>
                </a:pPr>
                <a14:m>
                  <m:oMathPara xmlns:m="http://schemas.openxmlformats.org/officeDocument/2006/math">
                    <m:oMathParaPr>
                      <m:jc m:val="centerGroup"/>
                    </m:oMathParaPr>
                    <m:oMath xmlns:m="http://schemas.openxmlformats.org/officeDocument/2006/math">
                      <m:sSub>
                        <m:sSubPr>
                          <m:ctrlPr>
                            <a:rPr lang="en-US" sz="3200" b="1" i="1" smtClean="0">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𝒘</m:t>
                          </m:r>
                        </m:e>
                        <m:sub>
                          <m:r>
                            <a:rPr lang="en-US" sz="3200" b="1" i="1" smtClean="0">
                              <a:solidFill>
                                <a:schemeClr val="bg1"/>
                              </a:solidFill>
                              <a:latin typeface="Cambria Math" charset="0"/>
                              <a:ea typeface="Roboto Slab Light" charset="0"/>
                              <a:cs typeface="Roboto Slab Light" charset="0"/>
                            </a:rPr>
                            <m:t>𝒊𝒋</m:t>
                          </m:r>
                        </m:sub>
                      </m:sSub>
                      <m:r>
                        <a:rPr lang="en-US" sz="3200" b="1" i="1" smtClean="0">
                          <a:solidFill>
                            <a:schemeClr val="bg1"/>
                          </a:solidFill>
                          <a:latin typeface="Cambria Math" charset="0"/>
                          <a:ea typeface="Roboto Slab Light" charset="0"/>
                          <a:cs typeface="Roboto Slab Light" charset="0"/>
                        </a:rPr>
                        <m:t>=</m:t>
                      </m:r>
                      <m:sSub>
                        <m:sSubPr>
                          <m:ctrlPr>
                            <a:rPr lang="en-US" sz="3200" b="1" i="1" smtClean="0">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𝒌</m:t>
                          </m:r>
                        </m:e>
                        <m:sub>
                          <m:r>
                            <a:rPr lang="en-US" sz="3200" b="1" i="1" smtClean="0">
                              <a:solidFill>
                                <a:schemeClr val="bg1"/>
                              </a:solidFill>
                              <a:latin typeface="Cambria Math" charset="0"/>
                              <a:ea typeface="Roboto Slab Light" charset="0"/>
                              <a:cs typeface="Roboto Slab Light" charset="0"/>
                            </a:rPr>
                            <m:t>𝒅</m:t>
                          </m:r>
                        </m:sub>
                      </m:sSub>
                      <m:sSub>
                        <m:sSubPr>
                          <m:ctrlPr>
                            <a:rPr lang="en-US" sz="3200" b="1" i="1" smtClean="0">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𝒅𝒊𝒔𝒕</m:t>
                          </m:r>
                        </m:e>
                        <m:sub>
                          <m:r>
                            <a:rPr lang="en-US" sz="3200" b="1" i="1" smtClean="0">
                              <a:solidFill>
                                <a:schemeClr val="bg1"/>
                              </a:solidFill>
                              <a:latin typeface="Cambria Math" charset="0"/>
                              <a:ea typeface="Roboto Slab Light" charset="0"/>
                              <a:cs typeface="Roboto Slab Light" charset="0"/>
                            </a:rPr>
                            <m:t>𝒊𝒋</m:t>
                          </m:r>
                        </m:sub>
                      </m:sSub>
                      <m:r>
                        <a:rPr lang="en-US" sz="3200" b="1" i="1" smtClean="0">
                          <a:solidFill>
                            <a:schemeClr val="bg1"/>
                          </a:solidFill>
                          <a:latin typeface="Cambria Math" charset="0"/>
                          <a:ea typeface="Roboto Slab Light" charset="0"/>
                          <a:cs typeface="Roboto Slab Light" charset="0"/>
                        </a:rPr>
                        <m:t>+</m:t>
                      </m:r>
                      <m:sSub>
                        <m:sSubPr>
                          <m:ctrlPr>
                            <a:rPr lang="en-US" sz="3200" b="1" i="1" smtClean="0">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𝒌</m:t>
                          </m:r>
                        </m:e>
                        <m:sub>
                          <m:r>
                            <a:rPr lang="en-US" sz="3200" b="1" i="1" smtClean="0">
                              <a:solidFill>
                                <a:schemeClr val="bg1"/>
                              </a:solidFill>
                              <a:latin typeface="Cambria Math" charset="0"/>
                              <a:ea typeface="Roboto Slab Light" charset="0"/>
                              <a:cs typeface="Roboto Slab Light" charset="0"/>
                            </a:rPr>
                            <m:t>𝒔</m:t>
                          </m:r>
                        </m:sub>
                      </m:sSub>
                      <m:r>
                        <a:rPr lang="en-US" sz="3200" b="1" i="1" smtClean="0">
                          <a:solidFill>
                            <a:schemeClr val="bg1"/>
                          </a:solidFill>
                          <a:latin typeface="Cambria Math" charset="0"/>
                          <a:ea typeface="Roboto Slab Light" charset="0"/>
                          <a:cs typeface="Roboto Slab Light" charset="0"/>
                        </a:rPr>
                        <m:t>𝒔𝒂</m:t>
                      </m:r>
                      <m:sSub>
                        <m:sSubPr>
                          <m:ctrlPr>
                            <a:rPr lang="en-US" sz="3200" b="1" i="1" smtClean="0">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𝒇</m:t>
                          </m:r>
                        </m:e>
                        <m:sub>
                          <m:r>
                            <a:rPr lang="en-US" sz="3200" b="1" i="1" smtClean="0">
                              <a:solidFill>
                                <a:schemeClr val="bg1"/>
                              </a:solidFill>
                              <a:latin typeface="Cambria Math" charset="0"/>
                              <a:ea typeface="Roboto Slab Light" charset="0"/>
                              <a:cs typeface="Roboto Slab Light" charset="0"/>
                            </a:rPr>
                            <m:t>𝒊𝒋</m:t>
                          </m:r>
                        </m:sub>
                      </m:sSub>
                      <m:r>
                        <a:rPr lang="en-US" sz="3200" b="1" i="1" smtClean="0">
                          <a:solidFill>
                            <a:schemeClr val="bg1"/>
                          </a:solidFill>
                          <a:latin typeface="Cambria Math" charset="0"/>
                          <a:ea typeface="Roboto Slab Light" charset="0"/>
                          <a:cs typeface="Roboto Slab Light" charset="0"/>
                        </a:rPr>
                        <m:t>+</m:t>
                      </m:r>
                      <m:sSub>
                        <m:sSubPr>
                          <m:ctrlPr>
                            <a:rPr lang="en-US" sz="3200" b="1" i="1">
                              <a:solidFill>
                                <a:schemeClr val="bg1"/>
                              </a:solidFill>
                              <a:latin typeface="Cambria Math" charset="0"/>
                              <a:ea typeface="Roboto Slab Light" charset="0"/>
                              <a:cs typeface="Roboto Slab Light" charset="0"/>
                            </a:rPr>
                          </m:ctrlPr>
                        </m:sSubPr>
                        <m:e>
                          <m:r>
                            <a:rPr lang="en-US" sz="3200" b="1" i="1">
                              <a:solidFill>
                                <a:schemeClr val="bg1"/>
                              </a:solidFill>
                              <a:latin typeface="Cambria Math" charset="0"/>
                              <a:ea typeface="Roboto Slab Light" charset="0"/>
                              <a:cs typeface="Roboto Slab Light" charset="0"/>
                            </a:rPr>
                            <m:t>𝒌</m:t>
                          </m:r>
                        </m:e>
                        <m:sub>
                          <m:r>
                            <a:rPr lang="en-US" sz="3200" b="1" i="1" smtClean="0">
                              <a:solidFill>
                                <a:schemeClr val="bg1"/>
                              </a:solidFill>
                              <a:latin typeface="Cambria Math" charset="0"/>
                              <a:ea typeface="Roboto Slab Light" charset="0"/>
                              <a:cs typeface="Roboto Slab Light" charset="0"/>
                            </a:rPr>
                            <m:t>𝒕</m:t>
                          </m:r>
                        </m:sub>
                      </m:sSub>
                      <m:sSub>
                        <m:sSubPr>
                          <m:ctrlPr>
                            <a:rPr lang="en-US" sz="3200" b="1" i="1">
                              <a:solidFill>
                                <a:schemeClr val="bg1"/>
                              </a:solidFill>
                              <a:latin typeface="Cambria Math" charset="0"/>
                              <a:ea typeface="Roboto Slab Light" charset="0"/>
                              <a:cs typeface="Roboto Slab Light" charset="0"/>
                            </a:rPr>
                          </m:ctrlPr>
                        </m:sSubPr>
                        <m:e>
                          <m:r>
                            <a:rPr lang="en-US" sz="3200" b="1" i="1" smtClean="0">
                              <a:solidFill>
                                <a:schemeClr val="bg1"/>
                              </a:solidFill>
                              <a:latin typeface="Cambria Math" charset="0"/>
                              <a:ea typeface="Roboto Slab Light" charset="0"/>
                              <a:cs typeface="Roboto Slab Light" charset="0"/>
                            </a:rPr>
                            <m:t>𝒕𝒓𝒂𝒇</m:t>
                          </m:r>
                        </m:e>
                        <m:sub>
                          <m:r>
                            <a:rPr lang="en-US" sz="3200" b="1" i="1">
                              <a:solidFill>
                                <a:schemeClr val="bg1"/>
                              </a:solidFill>
                              <a:latin typeface="Cambria Math" charset="0"/>
                              <a:ea typeface="Roboto Slab Light" charset="0"/>
                              <a:cs typeface="Roboto Slab Light" charset="0"/>
                            </a:rPr>
                            <m:t>𝒊𝒋</m:t>
                          </m:r>
                        </m:sub>
                      </m:sSub>
                    </m:oMath>
                  </m:oMathPara>
                </a14:m>
                <a:endParaRPr lang="en-US" sz="3200" b="1" dirty="0">
                  <a:solidFill>
                    <a:schemeClr val="bg1"/>
                  </a:solidFill>
                  <a:latin typeface="Roboto Slab Light" charset="0"/>
                  <a:ea typeface="Roboto Slab Light" charset="0"/>
                  <a:cs typeface="Roboto Slab Light" charset="0"/>
                </a:endParaRPr>
              </a:p>
            </p:txBody>
          </p:sp>
        </mc:Choice>
        <mc:Fallback xmlns="">
          <p:sp>
            <p:nvSpPr>
              <p:cNvPr id="12" name="Content Placeholder 2"/>
              <p:cNvSpPr txBox="1">
                <a:spLocks noRot="1" noChangeAspect="1" noMove="1" noResize="1" noEditPoints="1" noAdjustHandles="1" noChangeArrowheads="1" noChangeShapeType="1" noTextEdit="1"/>
              </p:cNvSpPr>
              <p:nvPr/>
            </p:nvSpPr>
            <p:spPr>
              <a:xfrm>
                <a:off x="2542674" y="4872573"/>
                <a:ext cx="7106653" cy="962739"/>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Content Placeholder 2"/>
              <p:cNvSpPr txBox="1">
                <a:spLocks/>
              </p:cNvSpPr>
              <p:nvPr/>
            </p:nvSpPr>
            <p:spPr>
              <a:xfrm>
                <a:off x="9649325" y="3164306"/>
                <a:ext cx="2542675" cy="3050002"/>
              </a:xfrm>
              <a:prstGeom prst="rect">
                <a:avLst/>
              </a:prstGeom>
              <a:solidFill>
                <a:srgbClr val="55A3E2"/>
              </a:solidFill>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spcAft>
                    <a:spcPts val="1200"/>
                  </a:spcAft>
                  <a:buNone/>
                </a:pPr>
                <a14:m>
                  <m:oMath xmlns:m="http://schemas.openxmlformats.org/officeDocument/2006/math">
                    <m:sSub>
                      <m:sSubPr>
                        <m:ctrlPr>
                          <a:rPr lang="en-US" sz="1800" b="0" i="1" smtClean="0">
                            <a:solidFill>
                              <a:schemeClr val="bg1"/>
                            </a:solidFill>
                            <a:latin typeface="Cambria Math" charset="0"/>
                            <a:ea typeface="Roboto Slab Light" charset="0"/>
                            <a:cs typeface="Roboto Slab Light" charset="0"/>
                          </a:rPr>
                        </m:ctrlPr>
                      </m:sSubPr>
                      <m:e>
                        <m:r>
                          <a:rPr lang="en-US" sz="1800" i="1" smtClean="0">
                            <a:solidFill>
                              <a:schemeClr val="bg1"/>
                            </a:solidFill>
                            <a:latin typeface="Cambria Math" charset="0"/>
                            <a:ea typeface="Roboto Slab Light" charset="0"/>
                            <a:cs typeface="Roboto Slab Light" charset="0"/>
                          </a:rPr>
                          <m:t>𝑤</m:t>
                        </m:r>
                      </m:e>
                      <m:sub>
                        <m:r>
                          <a:rPr lang="en-US" sz="1800" b="0" i="1" smtClean="0">
                            <a:solidFill>
                              <a:schemeClr val="bg1"/>
                            </a:solidFill>
                            <a:latin typeface="Cambria Math" charset="0"/>
                            <a:ea typeface="Roboto Slab Light" charset="0"/>
                            <a:cs typeface="Roboto Slab Light" charset="0"/>
                          </a:rPr>
                          <m:t>𝑖𝑗</m:t>
                        </m:r>
                      </m:sub>
                    </m:sSub>
                  </m:oMath>
                </a14:m>
                <a:r>
                  <a:rPr lang="en-US" sz="1800" dirty="0" smtClean="0">
                    <a:solidFill>
                      <a:schemeClr val="bg1"/>
                    </a:solidFill>
                    <a:latin typeface="Roboto Slab Light" charset="0"/>
                    <a:ea typeface="Roboto Slab Light" charset="0"/>
                    <a:cs typeface="Roboto Slab Light" charset="0"/>
                  </a:rPr>
                  <a:t> = Edge weight between nodes </a:t>
                </a:r>
                <a:r>
                  <a:rPr lang="en-US" sz="1800" dirty="0" err="1" smtClean="0">
                    <a:solidFill>
                      <a:schemeClr val="bg1"/>
                    </a:solidFill>
                    <a:latin typeface="Roboto Slab Light" charset="0"/>
                    <a:ea typeface="Roboto Slab Light" charset="0"/>
                    <a:cs typeface="Roboto Slab Light" charset="0"/>
                  </a:rPr>
                  <a:t>i</a:t>
                </a:r>
                <a:r>
                  <a:rPr lang="en-US" sz="1800" dirty="0" smtClean="0">
                    <a:solidFill>
                      <a:schemeClr val="bg1"/>
                    </a:solidFill>
                    <a:latin typeface="Roboto Slab Light" charset="0"/>
                    <a:ea typeface="Roboto Slab Light" charset="0"/>
                    <a:cs typeface="Roboto Slab Light" charset="0"/>
                  </a:rPr>
                  <a:t> and j</a:t>
                </a:r>
                <a:endParaRPr lang="en-US" sz="1800" b="0" i="1" dirty="0" smtClean="0">
                  <a:solidFill>
                    <a:schemeClr val="bg1"/>
                  </a:solidFill>
                  <a:latin typeface="Cambria Math" charset="0"/>
                  <a:ea typeface="Roboto Slab Light" charset="0"/>
                  <a:cs typeface="Roboto Slab Light" charset="0"/>
                </a:endParaRPr>
              </a:p>
              <a:p>
                <a:pPr marL="0" indent="0">
                  <a:lnSpc>
                    <a:spcPct val="100000"/>
                  </a:lnSpc>
                  <a:spcBef>
                    <a:spcPts val="0"/>
                  </a:spcBef>
                  <a:spcAft>
                    <a:spcPts val="1200"/>
                  </a:spcAft>
                  <a:buNone/>
                </a:pPr>
                <a14:m>
                  <m:oMath xmlns:m="http://schemas.openxmlformats.org/officeDocument/2006/math">
                    <m:sSub>
                      <m:sSubPr>
                        <m:ctrlPr>
                          <a:rPr lang="en-US" sz="1800" i="1">
                            <a:solidFill>
                              <a:schemeClr val="bg1"/>
                            </a:solidFill>
                            <a:latin typeface="Cambria Math" charset="0"/>
                            <a:ea typeface="Roboto Slab Light" charset="0"/>
                            <a:cs typeface="Roboto Slab Light" charset="0"/>
                          </a:rPr>
                        </m:ctrlPr>
                      </m:sSubPr>
                      <m:e>
                        <m:r>
                          <a:rPr lang="en-US" sz="1800" b="0" i="1">
                            <a:solidFill>
                              <a:schemeClr val="bg1"/>
                            </a:solidFill>
                            <a:latin typeface="Cambria Math" charset="0"/>
                            <a:ea typeface="Roboto Slab Light" charset="0"/>
                            <a:cs typeface="Roboto Slab Light" charset="0"/>
                          </a:rPr>
                          <m:t>𝑑𝑖𝑠𝑡</m:t>
                        </m:r>
                      </m:e>
                      <m:sub>
                        <m:r>
                          <a:rPr lang="en-US" sz="1800" b="0" i="1">
                            <a:solidFill>
                              <a:schemeClr val="bg1"/>
                            </a:solidFill>
                            <a:latin typeface="Cambria Math" charset="0"/>
                            <a:ea typeface="Roboto Slab Light" charset="0"/>
                            <a:cs typeface="Roboto Slab Light" charset="0"/>
                          </a:rPr>
                          <m:t>𝑖𝑗</m:t>
                        </m:r>
                      </m:sub>
                    </m:sSub>
                  </m:oMath>
                </a14:m>
                <a:r>
                  <a:rPr lang="en-US" sz="1800" dirty="0" smtClean="0">
                    <a:solidFill>
                      <a:schemeClr val="bg1"/>
                    </a:solidFill>
                    <a:latin typeface="Roboto Slab Light" charset="0"/>
                    <a:ea typeface="Roboto Slab Light" charset="0"/>
                    <a:cs typeface="Roboto Slab Light" charset="0"/>
                  </a:rPr>
                  <a:t> </a:t>
                </a:r>
                <a:r>
                  <a:rPr lang="en-US" sz="1800" dirty="0">
                    <a:solidFill>
                      <a:schemeClr val="bg1"/>
                    </a:solidFill>
                    <a:latin typeface="Roboto Slab Light" charset="0"/>
                    <a:ea typeface="Roboto Slab Light" charset="0"/>
                    <a:cs typeface="Roboto Slab Light" charset="0"/>
                  </a:rPr>
                  <a:t>= </a:t>
                </a:r>
                <a:r>
                  <a:rPr lang="en-US" sz="1800" dirty="0" smtClean="0">
                    <a:solidFill>
                      <a:schemeClr val="bg1"/>
                    </a:solidFill>
                    <a:latin typeface="Roboto Slab Light" charset="0"/>
                    <a:ea typeface="Roboto Slab Light" charset="0"/>
                    <a:cs typeface="Roboto Slab Light" charset="0"/>
                  </a:rPr>
                  <a:t>Distance between nodes </a:t>
                </a:r>
                <a:r>
                  <a:rPr lang="en-US" sz="1800" dirty="0" err="1" smtClean="0">
                    <a:solidFill>
                      <a:schemeClr val="bg1"/>
                    </a:solidFill>
                    <a:latin typeface="Roboto Slab Light" charset="0"/>
                    <a:ea typeface="Roboto Slab Light" charset="0"/>
                    <a:cs typeface="Roboto Slab Light" charset="0"/>
                  </a:rPr>
                  <a:t>i</a:t>
                </a:r>
                <a:r>
                  <a:rPr lang="en-US" sz="1800" dirty="0" smtClean="0">
                    <a:solidFill>
                      <a:schemeClr val="bg1"/>
                    </a:solidFill>
                    <a:latin typeface="Roboto Slab Light" charset="0"/>
                    <a:ea typeface="Roboto Slab Light" charset="0"/>
                    <a:cs typeface="Roboto Slab Light" charset="0"/>
                  </a:rPr>
                  <a:t> and j</a:t>
                </a:r>
              </a:p>
              <a:p>
                <a:pPr marL="0" indent="0">
                  <a:lnSpc>
                    <a:spcPct val="100000"/>
                  </a:lnSpc>
                  <a:spcBef>
                    <a:spcPts val="0"/>
                  </a:spcBef>
                  <a:spcAft>
                    <a:spcPts val="1200"/>
                  </a:spcAft>
                  <a:buNone/>
                </a:pPr>
                <a14:m>
                  <m:oMath xmlns:m="http://schemas.openxmlformats.org/officeDocument/2006/math">
                    <m:r>
                      <a:rPr lang="en-US" sz="1800" b="0" i="1">
                        <a:solidFill>
                          <a:schemeClr val="bg1"/>
                        </a:solidFill>
                        <a:latin typeface="Cambria Math" charset="0"/>
                        <a:ea typeface="Roboto Slab Light" charset="0"/>
                        <a:cs typeface="Roboto Slab Light" charset="0"/>
                      </a:rPr>
                      <m:t>𝑠𝑎</m:t>
                    </m:r>
                    <m:sSub>
                      <m:sSubPr>
                        <m:ctrlPr>
                          <a:rPr lang="en-US" sz="1800" i="1">
                            <a:solidFill>
                              <a:schemeClr val="bg1"/>
                            </a:solidFill>
                            <a:latin typeface="Cambria Math" charset="0"/>
                            <a:ea typeface="Roboto Slab Light" charset="0"/>
                            <a:cs typeface="Roboto Slab Light" charset="0"/>
                          </a:rPr>
                        </m:ctrlPr>
                      </m:sSubPr>
                      <m:e>
                        <m:r>
                          <a:rPr lang="en-US" sz="1800" b="0" i="1">
                            <a:solidFill>
                              <a:schemeClr val="bg1"/>
                            </a:solidFill>
                            <a:latin typeface="Cambria Math" charset="0"/>
                            <a:ea typeface="Roboto Slab Light" charset="0"/>
                            <a:cs typeface="Roboto Slab Light" charset="0"/>
                          </a:rPr>
                          <m:t>𝑓</m:t>
                        </m:r>
                      </m:e>
                      <m:sub>
                        <m:r>
                          <a:rPr lang="en-US" sz="1800" b="0" i="1">
                            <a:solidFill>
                              <a:schemeClr val="bg1"/>
                            </a:solidFill>
                            <a:latin typeface="Cambria Math" charset="0"/>
                            <a:ea typeface="Roboto Slab Light" charset="0"/>
                            <a:cs typeface="Roboto Slab Light" charset="0"/>
                          </a:rPr>
                          <m:t>𝑖𝑗</m:t>
                        </m:r>
                      </m:sub>
                    </m:sSub>
                  </m:oMath>
                </a14:m>
                <a:r>
                  <a:rPr lang="en-US" sz="1800" dirty="0" smtClean="0">
                    <a:solidFill>
                      <a:schemeClr val="bg1"/>
                    </a:solidFill>
                    <a:latin typeface="Roboto Slab Light" charset="0"/>
                    <a:ea typeface="Roboto Slab Light" charset="0"/>
                    <a:cs typeface="Roboto Slab Light" charset="0"/>
                  </a:rPr>
                  <a:t> = Average unsafety scores.</a:t>
                </a:r>
              </a:p>
              <a:p>
                <a:pPr marL="0" indent="0">
                  <a:lnSpc>
                    <a:spcPct val="100000"/>
                  </a:lnSpc>
                  <a:spcBef>
                    <a:spcPts val="0"/>
                  </a:spcBef>
                  <a:spcAft>
                    <a:spcPts val="1200"/>
                  </a:spcAft>
                  <a:buNone/>
                </a:pPr>
                <a14:m>
                  <m:oMath xmlns:m="http://schemas.openxmlformats.org/officeDocument/2006/math">
                    <m:sSub>
                      <m:sSubPr>
                        <m:ctrlPr>
                          <a:rPr lang="en-US" sz="1800" i="1">
                            <a:solidFill>
                              <a:schemeClr val="bg1"/>
                            </a:solidFill>
                            <a:latin typeface="Cambria Math" charset="0"/>
                            <a:ea typeface="Roboto Slab Light" charset="0"/>
                            <a:cs typeface="Roboto Slab Light" charset="0"/>
                          </a:rPr>
                        </m:ctrlPr>
                      </m:sSubPr>
                      <m:e>
                        <m:r>
                          <a:rPr lang="en-US" sz="1800" b="0" i="1">
                            <a:solidFill>
                              <a:schemeClr val="bg1"/>
                            </a:solidFill>
                            <a:latin typeface="Cambria Math" charset="0"/>
                            <a:ea typeface="Roboto Slab Light" charset="0"/>
                            <a:cs typeface="Roboto Slab Light" charset="0"/>
                          </a:rPr>
                          <m:t>𝑡𝑟𝑎𝑓</m:t>
                        </m:r>
                      </m:e>
                      <m:sub>
                        <m:r>
                          <a:rPr lang="en-US" sz="1800" b="0" i="1">
                            <a:solidFill>
                              <a:schemeClr val="bg1"/>
                            </a:solidFill>
                            <a:latin typeface="Cambria Math" charset="0"/>
                            <a:ea typeface="Roboto Slab Light" charset="0"/>
                            <a:cs typeface="Roboto Slab Light" charset="0"/>
                          </a:rPr>
                          <m:t>𝑖𝑗</m:t>
                        </m:r>
                      </m:sub>
                    </m:sSub>
                  </m:oMath>
                </a14:m>
                <a:r>
                  <a:rPr lang="en-US" sz="1800" dirty="0" smtClean="0">
                    <a:solidFill>
                      <a:schemeClr val="bg1"/>
                    </a:solidFill>
                    <a:latin typeface="Roboto Slab Light" charset="0"/>
                    <a:ea typeface="Roboto Slab Light" charset="0"/>
                    <a:cs typeface="Roboto Slab Light" charset="0"/>
                  </a:rPr>
                  <a:t> = Average traffic scores.</a:t>
                </a:r>
                <a:endParaRPr lang="en-US" sz="1800" dirty="0">
                  <a:solidFill>
                    <a:schemeClr val="bg1"/>
                  </a:solidFill>
                  <a:latin typeface="Roboto Slab Light" charset="0"/>
                  <a:ea typeface="Roboto Slab Light" charset="0"/>
                  <a:cs typeface="Roboto Slab Light" charset="0"/>
                </a:endParaRPr>
              </a:p>
              <a:p>
                <a:pPr marL="0" indent="0">
                  <a:lnSpc>
                    <a:spcPct val="100000"/>
                  </a:lnSpc>
                  <a:spcBef>
                    <a:spcPts val="0"/>
                  </a:spcBef>
                  <a:spcAft>
                    <a:spcPts val="600"/>
                  </a:spcAft>
                  <a:buNone/>
                </a:pPr>
                <a14:m>
                  <m:oMath xmlns:m="http://schemas.openxmlformats.org/officeDocument/2006/math">
                    <m:sSub>
                      <m:sSubPr>
                        <m:ctrlPr>
                          <a:rPr lang="en-US" sz="1800" b="0" i="1" smtClean="0">
                            <a:solidFill>
                              <a:schemeClr val="bg1"/>
                            </a:solidFill>
                            <a:latin typeface="Cambria Math" charset="0"/>
                            <a:ea typeface="Roboto Slab Light" charset="0"/>
                            <a:cs typeface="Roboto Slab Light" charset="0"/>
                          </a:rPr>
                        </m:ctrlPr>
                      </m:sSubPr>
                      <m:e>
                        <m:r>
                          <a:rPr lang="en-US" sz="1800" b="0" i="1" smtClean="0">
                            <a:solidFill>
                              <a:schemeClr val="bg1"/>
                            </a:solidFill>
                            <a:latin typeface="Cambria Math" charset="0"/>
                            <a:ea typeface="Roboto Slab Light" charset="0"/>
                            <a:cs typeface="Roboto Slab Light" charset="0"/>
                          </a:rPr>
                          <m:t>𝑘</m:t>
                        </m:r>
                      </m:e>
                      <m:sub>
                        <m:r>
                          <a:rPr lang="en-US" sz="1800" b="0" i="1" smtClean="0">
                            <a:solidFill>
                              <a:schemeClr val="bg1"/>
                            </a:solidFill>
                            <a:latin typeface="Cambria Math" charset="0"/>
                            <a:ea typeface="Roboto Slab Light" charset="0"/>
                            <a:cs typeface="Roboto Slab Light" charset="0"/>
                          </a:rPr>
                          <m:t>𝑑</m:t>
                        </m:r>
                      </m:sub>
                    </m:sSub>
                    <m:r>
                      <a:rPr lang="en-US" sz="1800" b="0" i="1" smtClean="0">
                        <a:solidFill>
                          <a:schemeClr val="bg1"/>
                        </a:solidFill>
                        <a:latin typeface="Cambria Math" charset="0"/>
                        <a:ea typeface="Roboto Slab Light" charset="0"/>
                        <a:cs typeface="Roboto Slab Light" charset="0"/>
                      </a:rPr>
                      <m:t> , </m:t>
                    </m:r>
                    <m:sSub>
                      <m:sSubPr>
                        <m:ctrlPr>
                          <a:rPr lang="en-US" sz="1800" b="0" i="1" smtClean="0">
                            <a:solidFill>
                              <a:schemeClr val="bg1"/>
                            </a:solidFill>
                            <a:latin typeface="Cambria Math" charset="0"/>
                            <a:ea typeface="Roboto Slab Light" charset="0"/>
                            <a:cs typeface="Roboto Slab Light" charset="0"/>
                          </a:rPr>
                        </m:ctrlPr>
                      </m:sSubPr>
                      <m:e>
                        <m:r>
                          <a:rPr lang="en-US" sz="1800" b="0" i="1" smtClean="0">
                            <a:solidFill>
                              <a:schemeClr val="bg1"/>
                            </a:solidFill>
                            <a:latin typeface="Cambria Math" charset="0"/>
                            <a:ea typeface="Roboto Slab Light" charset="0"/>
                            <a:cs typeface="Roboto Slab Light" charset="0"/>
                          </a:rPr>
                          <m:t>𝑘</m:t>
                        </m:r>
                      </m:e>
                      <m:sub>
                        <m:r>
                          <a:rPr lang="en-US" sz="1800" b="0" i="1" smtClean="0">
                            <a:solidFill>
                              <a:schemeClr val="bg1"/>
                            </a:solidFill>
                            <a:latin typeface="Cambria Math" charset="0"/>
                            <a:ea typeface="Roboto Slab Light" charset="0"/>
                            <a:cs typeface="Roboto Slab Light" charset="0"/>
                          </a:rPr>
                          <m:t>𝑠</m:t>
                        </m:r>
                      </m:sub>
                    </m:sSub>
                    <m:r>
                      <a:rPr lang="en-US" sz="1800" b="0" i="1" smtClean="0">
                        <a:solidFill>
                          <a:schemeClr val="bg1"/>
                        </a:solidFill>
                        <a:latin typeface="Cambria Math" charset="0"/>
                        <a:ea typeface="Roboto Slab Light" charset="0"/>
                        <a:cs typeface="Roboto Slab Light" charset="0"/>
                      </a:rPr>
                      <m:t>, </m:t>
                    </m:r>
                    <m:sSub>
                      <m:sSubPr>
                        <m:ctrlPr>
                          <a:rPr lang="en-US" sz="1800" b="0" i="1" smtClean="0">
                            <a:solidFill>
                              <a:schemeClr val="bg1"/>
                            </a:solidFill>
                            <a:latin typeface="Cambria Math" charset="0"/>
                            <a:ea typeface="Roboto Slab Light" charset="0"/>
                            <a:cs typeface="Roboto Slab Light" charset="0"/>
                          </a:rPr>
                        </m:ctrlPr>
                      </m:sSubPr>
                      <m:e>
                        <m:r>
                          <a:rPr lang="en-US" sz="1800" b="0" i="1" smtClean="0">
                            <a:solidFill>
                              <a:schemeClr val="bg1"/>
                            </a:solidFill>
                            <a:latin typeface="Cambria Math" charset="0"/>
                            <a:ea typeface="Roboto Slab Light" charset="0"/>
                            <a:cs typeface="Roboto Slab Light" charset="0"/>
                          </a:rPr>
                          <m:t>𝑘</m:t>
                        </m:r>
                      </m:e>
                      <m:sub>
                        <m:r>
                          <a:rPr lang="en-US" sz="1800" b="0" i="1" smtClean="0">
                            <a:solidFill>
                              <a:schemeClr val="bg1"/>
                            </a:solidFill>
                            <a:latin typeface="Cambria Math" charset="0"/>
                            <a:ea typeface="Roboto Slab Light" charset="0"/>
                            <a:cs typeface="Roboto Slab Light" charset="0"/>
                          </a:rPr>
                          <m:t>𝑡</m:t>
                        </m:r>
                      </m:sub>
                    </m:sSub>
                  </m:oMath>
                </a14:m>
                <a:r>
                  <a:rPr lang="en-US" sz="1800" dirty="0" smtClean="0">
                    <a:solidFill>
                      <a:schemeClr val="bg1"/>
                    </a:solidFill>
                    <a:latin typeface="Roboto Slab Light" charset="0"/>
                    <a:ea typeface="Roboto Slab Light" charset="0"/>
                    <a:cs typeface="Roboto Slab Light" charset="0"/>
                  </a:rPr>
                  <a:t> = distance, safety and traffic weights.</a:t>
                </a:r>
                <a:endParaRPr lang="en-US" sz="1800" dirty="0">
                  <a:solidFill>
                    <a:schemeClr val="bg1"/>
                  </a:solidFill>
                  <a:latin typeface="Roboto Slab Light" charset="0"/>
                  <a:ea typeface="Roboto Slab Light" charset="0"/>
                  <a:cs typeface="Roboto Slab Light" charset="0"/>
                </a:endParaRPr>
              </a:p>
            </p:txBody>
          </p:sp>
        </mc:Choice>
        <mc:Fallback xmlns="">
          <p:sp>
            <p:nvSpPr>
              <p:cNvPr id="13" name="Content Placeholder 2"/>
              <p:cNvSpPr txBox="1">
                <a:spLocks noRot="1" noChangeAspect="1" noMove="1" noResize="1" noEditPoints="1" noAdjustHandles="1" noChangeArrowheads="1" noChangeShapeType="1" noTextEdit="1"/>
              </p:cNvSpPr>
              <p:nvPr/>
            </p:nvSpPr>
            <p:spPr>
              <a:xfrm>
                <a:off x="9649325" y="3164306"/>
                <a:ext cx="2542675" cy="3050002"/>
              </a:xfrm>
              <a:prstGeom prst="rect">
                <a:avLst/>
              </a:prstGeom>
              <a:blipFill rotWithShape="0">
                <a:blip r:embed="rId5"/>
                <a:stretch>
                  <a:fillRect l="-1679" t="-2000" b="-2600"/>
                </a:stretch>
              </a:blipFill>
            </p:spPr>
            <p:txBody>
              <a:bodyPr/>
              <a:lstStyle/>
              <a:p>
                <a:r>
                  <a:rPr lang="en-US">
                    <a:noFill/>
                  </a:rPr>
                  <a:t> </a:t>
                </a:r>
              </a:p>
            </p:txBody>
          </p:sp>
        </mc:Fallback>
      </mc:AlternateContent>
    </p:spTree>
    <p:extLst>
      <p:ext uri="{BB962C8B-B14F-4D97-AF65-F5344CB8AC3E}">
        <p14:creationId xmlns:p14="http://schemas.microsoft.com/office/powerpoint/2010/main" val="64962088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normAutofit/>
          </a:bodyPr>
          <a:lstStyle/>
          <a:p>
            <a:r>
              <a:rPr lang="en-US" dirty="0">
                <a:solidFill>
                  <a:schemeClr val="bg1"/>
                </a:solidFill>
                <a:latin typeface="Roboto Slab" charset="0"/>
                <a:ea typeface="Roboto Slab" charset="0"/>
                <a:cs typeface="Roboto Slab" charset="0"/>
              </a:rPr>
              <a:t> Best path </a:t>
            </a:r>
            <a:r>
              <a:rPr lang="en-US" dirty="0" smtClean="0">
                <a:solidFill>
                  <a:schemeClr val="bg1"/>
                </a:solidFill>
                <a:latin typeface="Roboto Slab" charset="0"/>
                <a:ea typeface="Roboto Slab" charset="0"/>
                <a:cs typeface="Roboto Slab" charset="0"/>
              </a:rPr>
              <a:t>routing</a:t>
            </a:r>
            <a:endParaRPr lang="en-US" dirty="0">
              <a:solidFill>
                <a:schemeClr val="bg1"/>
              </a:solidFill>
              <a:latin typeface="Roboto Slab" charset="0"/>
              <a:ea typeface="Roboto Slab" charset="0"/>
              <a:cs typeface="Roboto Slab" charset="0"/>
            </a:endParaRP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15</a:t>
            </a:fld>
            <a:endParaRPr lang="en-US" sz="2000" dirty="0">
              <a:solidFill>
                <a:schemeClr val="bg1"/>
              </a:solidFill>
              <a:latin typeface="Roboto Slab" charset="0"/>
              <a:ea typeface="Roboto Slab" charset="0"/>
              <a:cs typeface="Roboto Slab" charset="0"/>
            </a:endParaRPr>
          </a:p>
        </p:txBody>
      </p:sp>
      <p:pic>
        <p:nvPicPr>
          <p:cNvPr id="11"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279" y="1584686"/>
            <a:ext cx="4496743" cy="4512788"/>
          </a:xfrm>
          <a:prstGeom prst="rect">
            <a:avLst/>
          </a:prstGeom>
        </p:spPr>
      </p:pic>
      <p:sp>
        <p:nvSpPr>
          <p:cNvPr id="12" name="Content Placeholder 2"/>
          <p:cNvSpPr>
            <a:spLocks noGrp="1"/>
          </p:cNvSpPr>
          <p:nvPr>
            <p:ph idx="1"/>
          </p:nvPr>
        </p:nvSpPr>
        <p:spPr>
          <a:xfrm>
            <a:off x="4920916" y="1744579"/>
            <a:ext cx="6432884" cy="3902995"/>
          </a:xfrm>
        </p:spPr>
        <p:txBody>
          <a:bodyPr>
            <a:normAutofit/>
          </a:bodyPr>
          <a:lstStyle/>
          <a:p>
            <a:pPr>
              <a:lnSpc>
                <a:spcPct val="150000"/>
              </a:lnSpc>
            </a:pPr>
            <a:endParaRPr lang="en-US" dirty="0">
              <a:latin typeface="Roboto Slab Light" charset="0"/>
              <a:ea typeface="Roboto Slab Light" charset="0"/>
              <a:cs typeface="Roboto Slab Light" charset="0"/>
            </a:endParaRPr>
          </a:p>
        </p:txBody>
      </p:sp>
      <p:sp>
        <p:nvSpPr>
          <p:cNvPr id="13" name="Title 1"/>
          <p:cNvSpPr txBox="1">
            <a:spLocks/>
          </p:cNvSpPr>
          <p:nvPr/>
        </p:nvSpPr>
        <p:spPr>
          <a:xfrm>
            <a:off x="0" y="1034717"/>
            <a:ext cx="12192000" cy="433136"/>
          </a:xfrm>
          <a:prstGeom prst="rect">
            <a:avLst/>
          </a:prstGeom>
          <a:solidFill>
            <a:srgbClr val="55A3E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smtClean="0">
                <a:solidFill>
                  <a:schemeClr val="bg1"/>
                </a:solidFill>
                <a:latin typeface="Roboto Slab" charset="0"/>
                <a:ea typeface="Roboto Slab" charset="0"/>
                <a:cs typeface="Roboto Slab" charset="0"/>
              </a:rPr>
              <a:t>  Results</a:t>
            </a:r>
            <a:endParaRPr lang="en-US" sz="2400" dirty="0">
              <a:solidFill>
                <a:schemeClr val="bg1"/>
              </a:solidFill>
              <a:latin typeface="Roboto Slab" charset="0"/>
              <a:ea typeface="Roboto Slab" charset="0"/>
              <a:cs typeface="Roboto Slab" charset="0"/>
            </a:endParaRPr>
          </a:p>
        </p:txBody>
      </p:sp>
    </p:spTree>
    <p:extLst>
      <p:ext uri="{BB962C8B-B14F-4D97-AF65-F5344CB8AC3E}">
        <p14:creationId xmlns:p14="http://schemas.microsoft.com/office/powerpoint/2010/main" val="137259110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normAutofit/>
          </a:bodyPr>
          <a:lstStyle/>
          <a:p>
            <a:r>
              <a:rPr lang="en-US" dirty="0">
                <a:solidFill>
                  <a:schemeClr val="bg1"/>
                </a:solidFill>
                <a:latin typeface="Roboto Slab" charset="0"/>
                <a:ea typeface="Roboto Slab" charset="0"/>
                <a:cs typeface="Roboto Slab" charset="0"/>
              </a:rPr>
              <a:t> </a:t>
            </a:r>
            <a:r>
              <a:rPr lang="en-US" dirty="0" smtClean="0">
                <a:solidFill>
                  <a:schemeClr val="bg1"/>
                </a:solidFill>
                <a:latin typeface="Roboto Slab" charset="0"/>
                <a:ea typeface="Roboto Slab" charset="0"/>
                <a:cs typeface="Roboto Slab" charset="0"/>
              </a:rPr>
              <a:t>Implications</a:t>
            </a:r>
            <a:endParaRPr lang="en-US" dirty="0">
              <a:solidFill>
                <a:schemeClr val="bg1"/>
              </a:solidFill>
              <a:latin typeface="Roboto Slab" charset="0"/>
              <a:ea typeface="Roboto Slab" charset="0"/>
              <a:cs typeface="Roboto Slab" charset="0"/>
            </a:endParaRPr>
          </a:p>
        </p:txBody>
      </p:sp>
      <p:sp>
        <p:nvSpPr>
          <p:cNvPr id="3" name="Content Placeholder 2"/>
          <p:cNvSpPr>
            <a:spLocks noGrp="1"/>
          </p:cNvSpPr>
          <p:nvPr>
            <p:ph idx="1"/>
          </p:nvPr>
        </p:nvSpPr>
        <p:spPr>
          <a:xfrm>
            <a:off x="838200" y="1296236"/>
            <a:ext cx="10515600" cy="4351338"/>
          </a:xfrm>
        </p:spPr>
        <p:txBody>
          <a:bodyPr/>
          <a:lstStyle/>
          <a:p>
            <a:pPr>
              <a:lnSpc>
                <a:spcPct val="150000"/>
              </a:lnSpc>
            </a:pPr>
            <a:endParaRPr lang="en-US" dirty="0">
              <a:latin typeface="Roboto Slab Light" charset="0"/>
              <a:ea typeface="Roboto Slab Light" charset="0"/>
              <a:cs typeface="Roboto Slab Light" charset="0"/>
            </a:endParaRP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16</a:t>
            </a:fld>
            <a:endParaRPr lang="en-US" sz="2000" dirty="0">
              <a:solidFill>
                <a:schemeClr val="bg1"/>
              </a:solidFill>
              <a:latin typeface="Roboto Slab" charset="0"/>
              <a:ea typeface="Roboto Slab" charset="0"/>
              <a:cs typeface="Roboto Slab" charset="0"/>
            </a:endParaRPr>
          </a:p>
        </p:txBody>
      </p:sp>
    </p:spTree>
    <p:extLst>
      <p:ext uri="{BB962C8B-B14F-4D97-AF65-F5344CB8AC3E}">
        <p14:creationId xmlns:p14="http://schemas.microsoft.com/office/powerpoint/2010/main" val="13166302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smtClean="0">
                <a:solidFill>
                  <a:schemeClr val="bg1"/>
                </a:solidFill>
                <a:latin typeface="Roboto Slab" charset="0"/>
                <a:ea typeface="Roboto Slab" charset="0"/>
                <a:cs typeface="Roboto Slab" charset="0"/>
              </a:rPr>
              <a:t> Motivation</a:t>
            </a:r>
            <a:endParaRPr lang="en-US" dirty="0">
              <a:solidFill>
                <a:schemeClr val="bg1"/>
              </a:solidFill>
              <a:latin typeface="Roboto Slab" charset="0"/>
              <a:ea typeface="Roboto Slab" charset="0"/>
              <a:cs typeface="Roboto Slab" charset="0"/>
            </a:endParaRPr>
          </a:p>
        </p:txBody>
      </p:sp>
      <p:sp>
        <p:nvSpPr>
          <p:cNvPr id="3" name="Content Placeholder 2"/>
          <p:cNvSpPr>
            <a:spLocks noGrp="1"/>
          </p:cNvSpPr>
          <p:nvPr>
            <p:ph idx="1"/>
          </p:nvPr>
        </p:nvSpPr>
        <p:spPr>
          <a:xfrm>
            <a:off x="838200" y="1296236"/>
            <a:ext cx="10515600" cy="4351338"/>
          </a:xfrm>
        </p:spPr>
        <p:txBody>
          <a:bodyPr/>
          <a:lstStyle/>
          <a:p>
            <a:pPr>
              <a:lnSpc>
                <a:spcPct val="150000"/>
              </a:lnSpc>
              <a:spcBef>
                <a:spcPts val="0"/>
              </a:spcBef>
              <a:spcAft>
                <a:spcPts val="1800"/>
              </a:spcAft>
            </a:pPr>
            <a:r>
              <a:rPr lang="en-US" dirty="0" smtClean="0">
                <a:latin typeface="Roboto Slab Light" charset="0"/>
                <a:ea typeface="Roboto Slab Light" charset="0"/>
                <a:cs typeface="Roboto Slab Light" charset="0"/>
              </a:rPr>
              <a:t>Lack of straightforward access to objective safety and usual traffic conditions of cities.</a:t>
            </a: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2</a:t>
            </a:fld>
            <a:endParaRPr lang="en-US" sz="2000" dirty="0">
              <a:solidFill>
                <a:schemeClr val="bg1"/>
              </a:solidFill>
              <a:latin typeface="Roboto Slab" charset="0"/>
              <a:ea typeface="Roboto Slab" charset="0"/>
              <a:cs typeface="Roboto Slab" charset="0"/>
            </a:endParaRPr>
          </a:p>
        </p:txBody>
      </p:sp>
      <p:sp>
        <p:nvSpPr>
          <p:cNvPr id="11" name="Content Placeholder 2"/>
          <p:cNvSpPr txBox="1">
            <a:spLocks/>
          </p:cNvSpPr>
          <p:nvPr/>
        </p:nvSpPr>
        <p:spPr>
          <a:xfrm>
            <a:off x="838201" y="3789947"/>
            <a:ext cx="4190999" cy="1588169"/>
          </a:xfrm>
          <a:prstGeom prst="rect">
            <a:avLst/>
          </a:prstGeom>
          <a:solidFill>
            <a:srgbClr val="55A3E2"/>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38113" indent="0">
              <a:lnSpc>
                <a:spcPct val="150000"/>
              </a:lnSpc>
              <a:spcBef>
                <a:spcPts val="0"/>
              </a:spcBef>
              <a:spcAft>
                <a:spcPts val="1800"/>
              </a:spcAft>
              <a:buNone/>
            </a:pPr>
            <a:r>
              <a:rPr lang="en-US" dirty="0" smtClean="0">
                <a:solidFill>
                  <a:schemeClr val="bg1"/>
                </a:solidFill>
                <a:latin typeface="Roboto Slab Light" charset="0"/>
                <a:ea typeface="Roboto Slab Light" charset="0"/>
                <a:cs typeface="Roboto Slab Light" charset="0"/>
              </a:rPr>
              <a:t>Non locals can run into risks.</a:t>
            </a:r>
          </a:p>
        </p:txBody>
      </p:sp>
      <p:sp>
        <p:nvSpPr>
          <p:cNvPr id="12" name="Content Placeholder 2"/>
          <p:cNvSpPr txBox="1">
            <a:spLocks/>
          </p:cNvSpPr>
          <p:nvPr/>
        </p:nvSpPr>
        <p:spPr>
          <a:xfrm>
            <a:off x="7074568" y="3789947"/>
            <a:ext cx="4279232" cy="1588169"/>
          </a:xfrm>
          <a:prstGeom prst="rect">
            <a:avLst/>
          </a:prstGeom>
          <a:solidFill>
            <a:srgbClr val="55A3E2"/>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87325" indent="0">
              <a:lnSpc>
                <a:spcPct val="150000"/>
              </a:lnSpc>
              <a:spcBef>
                <a:spcPts val="0"/>
              </a:spcBef>
              <a:spcAft>
                <a:spcPts val="1800"/>
              </a:spcAft>
              <a:buNone/>
            </a:pPr>
            <a:r>
              <a:rPr lang="en-US" dirty="0" smtClean="0">
                <a:solidFill>
                  <a:schemeClr val="bg1"/>
                </a:solidFill>
                <a:latin typeface="Roboto Slab Light" charset="0"/>
                <a:ea typeface="Roboto Slab Light" charset="0"/>
                <a:cs typeface="Roboto Slab Light" charset="0"/>
              </a:rPr>
              <a:t>Locals have a tough job at evaluating progress.</a:t>
            </a:r>
          </a:p>
        </p:txBody>
      </p:sp>
      <p:sp>
        <p:nvSpPr>
          <p:cNvPr id="19" name="Bent-Up Arrow 18"/>
          <p:cNvSpPr/>
          <p:nvPr/>
        </p:nvSpPr>
        <p:spPr>
          <a:xfrm rot="10800000">
            <a:off x="2581274" y="3131768"/>
            <a:ext cx="3088003" cy="572102"/>
          </a:xfrm>
          <a:prstGeom prst="bentUpArrow">
            <a:avLst/>
          </a:prstGeom>
          <a:solidFill>
            <a:srgbClr val="407AAA"/>
          </a:solidFill>
          <a:ln>
            <a:solidFill>
              <a:srgbClr val="407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Bent-Up Arrow 19"/>
          <p:cNvSpPr/>
          <p:nvPr/>
        </p:nvSpPr>
        <p:spPr>
          <a:xfrm rot="10800000" flipH="1">
            <a:off x="5530248" y="3131768"/>
            <a:ext cx="3806792" cy="572102"/>
          </a:xfrm>
          <a:prstGeom prst="bentUpArrow">
            <a:avLst/>
          </a:prstGeom>
          <a:solidFill>
            <a:srgbClr val="407AAA"/>
          </a:solidFill>
          <a:ln>
            <a:solidFill>
              <a:srgbClr val="407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5425304" y="2519767"/>
            <a:ext cx="0" cy="612000"/>
          </a:xfrm>
          <a:prstGeom prst="line">
            <a:avLst/>
          </a:prstGeom>
          <a:ln w="158750">
            <a:solidFill>
              <a:srgbClr val="407AA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247350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smtClean="0">
                <a:solidFill>
                  <a:schemeClr val="bg1"/>
                </a:solidFill>
                <a:latin typeface="Roboto Slab" charset="0"/>
                <a:ea typeface="Roboto Slab" charset="0"/>
                <a:cs typeface="Roboto Slab" charset="0"/>
              </a:rPr>
              <a:t> Context</a:t>
            </a:r>
            <a:endParaRPr lang="en-US" dirty="0">
              <a:solidFill>
                <a:schemeClr val="bg1"/>
              </a:solidFill>
              <a:latin typeface="Roboto Slab" charset="0"/>
              <a:ea typeface="Roboto Slab" charset="0"/>
              <a:cs typeface="Roboto Slab" charset="0"/>
            </a:endParaRPr>
          </a:p>
        </p:txBody>
      </p:sp>
      <p:sp>
        <p:nvSpPr>
          <p:cNvPr id="3" name="Content Placeholder 2"/>
          <p:cNvSpPr>
            <a:spLocks noGrp="1"/>
          </p:cNvSpPr>
          <p:nvPr>
            <p:ph idx="1"/>
          </p:nvPr>
        </p:nvSpPr>
        <p:spPr>
          <a:xfrm>
            <a:off x="6558455" y="1296236"/>
            <a:ext cx="4795344" cy="4351338"/>
          </a:xfrm>
          <a:solidFill>
            <a:srgbClr val="55A3E2"/>
          </a:solidFill>
        </p:spPr>
        <p:txBody>
          <a:bodyPr/>
          <a:lstStyle/>
          <a:p>
            <a:pPr>
              <a:lnSpc>
                <a:spcPct val="150000"/>
              </a:lnSpc>
            </a:pPr>
            <a:r>
              <a:rPr lang="en-US" b="1" dirty="0" smtClean="0">
                <a:solidFill>
                  <a:schemeClr val="bg1"/>
                </a:solidFill>
                <a:latin typeface="Roboto Slab Light" charset="0"/>
                <a:ea typeface="Roboto Slab Light" charset="0"/>
                <a:cs typeface="Roboto Slab Light" charset="0"/>
              </a:rPr>
              <a:t>Population: </a:t>
            </a:r>
            <a:r>
              <a:rPr lang="en-US" dirty="0" smtClean="0">
                <a:solidFill>
                  <a:schemeClr val="bg1"/>
                </a:solidFill>
                <a:latin typeface="Roboto Slab Light" charset="0"/>
                <a:ea typeface="Roboto Slab Light" charset="0"/>
                <a:cs typeface="Roboto Slab Light" charset="0"/>
              </a:rPr>
              <a:t>~8 million</a:t>
            </a:r>
          </a:p>
          <a:p>
            <a:pPr>
              <a:lnSpc>
                <a:spcPct val="150000"/>
              </a:lnSpc>
            </a:pPr>
            <a:r>
              <a:rPr lang="en-US" b="1" dirty="0" smtClean="0">
                <a:solidFill>
                  <a:schemeClr val="bg1"/>
                </a:solidFill>
                <a:latin typeface="Roboto Slab Light" charset="0"/>
                <a:ea typeface="Roboto Slab Light" charset="0"/>
                <a:cs typeface="Roboto Slab Light" charset="0"/>
              </a:rPr>
              <a:t>Urban area: </a:t>
            </a:r>
            <a:r>
              <a:rPr lang="en-US" dirty="0" smtClean="0">
                <a:solidFill>
                  <a:schemeClr val="bg1"/>
                </a:solidFill>
                <a:latin typeface="Roboto Slab Light" charset="0"/>
                <a:ea typeface="Roboto Slab Light" charset="0"/>
                <a:cs typeface="Roboto Slab Light" charset="0"/>
              </a:rPr>
              <a:t>~</a:t>
            </a:r>
            <a:r>
              <a:rPr lang="sk-SK" dirty="0">
                <a:solidFill>
                  <a:schemeClr val="bg1"/>
                </a:solidFill>
                <a:latin typeface="Roboto Slab Light" charset="0"/>
                <a:ea typeface="Roboto Slab Light" charset="0"/>
                <a:cs typeface="Roboto Slab Light" charset="0"/>
              </a:rPr>
              <a:t>1,587 km</a:t>
            </a:r>
            <a:r>
              <a:rPr lang="sk-SK" baseline="30000" dirty="0">
                <a:solidFill>
                  <a:schemeClr val="bg1"/>
                </a:solidFill>
                <a:latin typeface="Roboto Slab Light" charset="0"/>
                <a:ea typeface="Roboto Slab Light" charset="0"/>
                <a:cs typeface="Roboto Slab Light" charset="0"/>
              </a:rPr>
              <a:t>2</a:t>
            </a:r>
            <a:endParaRPr lang="en-US" baseline="30000" dirty="0" smtClean="0">
              <a:solidFill>
                <a:schemeClr val="bg1"/>
              </a:solidFill>
              <a:latin typeface="Roboto Slab Light" charset="0"/>
              <a:ea typeface="Roboto Slab Light" charset="0"/>
              <a:cs typeface="Roboto Slab Light" charset="0"/>
            </a:endParaRPr>
          </a:p>
          <a:p>
            <a:pPr>
              <a:lnSpc>
                <a:spcPct val="150000"/>
              </a:lnSpc>
            </a:pPr>
            <a:r>
              <a:rPr lang="en-US" dirty="0" smtClean="0">
                <a:solidFill>
                  <a:schemeClr val="bg1"/>
                </a:solidFill>
                <a:latin typeface="Roboto Slab Light" charset="0"/>
                <a:ea typeface="Roboto Slab Light" charset="0"/>
                <a:cs typeface="Roboto Slab Light" charset="0"/>
              </a:rPr>
              <a:t>Violence and war in the recent past.</a:t>
            </a:r>
          </a:p>
          <a:p>
            <a:pPr>
              <a:lnSpc>
                <a:spcPct val="150000"/>
              </a:lnSpc>
            </a:pPr>
            <a:r>
              <a:rPr lang="en-US" u="sng" dirty="0" smtClean="0">
                <a:solidFill>
                  <a:schemeClr val="bg1"/>
                </a:solidFill>
                <a:latin typeface="Roboto Slab Light" charset="0"/>
                <a:ea typeface="Roboto Slab Light" charset="0"/>
                <a:cs typeface="Roboto Slab Light" charset="0"/>
              </a:rPr>
              <a:t>No previous safety study found.</a:t>
            </a: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3</a:t>
            </a:fld>
            <a:endParaRPr lang="en-US" sz="2000" dirty="0">
              <a:solidFill>
                <a:schemeClr val="bg1"/>
              </a:solidFill>
              <a:latin typeface="Roboto Slab" charset="0"/>
              <a:ea typeface="Roboto Slab" charset="0"/>
              <a:cs typeface="Roboto Slab" charset="0"/>
            </a:endParaRPr>
          </a:p>
        </p:txBody>
      </p:sp>
      <p:sp>
        <p:nvSpPr>
          <p:cNvPr id="11" name="Content Placeholder 2"/>
          <p:cNvSpPr txBox="1">
            <a:spLocks/>
          </p:cNvSpPr>
          <p:nvPr/>
        </p:nvSpPr>
        <p:spPr>
          <a:xfrm>
            <a:off x="1476465" y="1133515"/>
            <a:ext cx="3928929" cy="753281"/>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50000"/>
              </a:lnSpc>
              <a:buNone/>
            </a:pPr>
            <a:r>
              <a:rPr lang="en-US" sz="3200" b="1" dirty="0" smtClean="0">
                <a:latin typeface="Roboto Slab Light" charset="0"/>
                <a:ea typeface="Roboto Slab Light" charset="0"/>
                <a:cs typeface="Roboto Slab Light" charset="0"/>
              </a:rPr>
              <a:t>Bogotá, Colombia</a:t>
            </a:r>
            <a:endParaRPr lang="en-US" sz="3200" u="sng" dirty="0" smtClean="0">
              <a:latin typeface="Roboto Slab Light" charset="0"/>
              <a:ea typeface="Roboto Slab Light" charset="0"/>
              <a:cs typeface="Roboto Slab Light"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1129" y="1886796"/>
            <a:ext cx="5659603" cy="3760778"/>
          </a:xfrm>
          <a:prstGeom prst="rect">
            <a:avLst/>
          </a:prstGeom>
        </p:spPr>
      </p:pic>
    </p:spTree>
    <p:extLst>
      <p:ext uri="{BB962C8B-B14F-4D97-AF65-F5344CB8AC3E}">
        <p14:creationId xmlns:p14="http://schemas.microsoft.com/office/powerpoint/2010/main" val="1569297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smtClean="0">
                <a:solidFill>
                  <a:schemeClr val="bg1"/>
                </a:solidFill>
                <a:latin typeface="Roboto Slab" charset="0"/>
                <a:ea typeface="Roboto Slab" charset="0"/>
                <a:cs typeface="Roboto Slab" charset="0"/>
              </a:rPr>
              <a:t> Main Goals</a:t>
            </a:r>
            <a:endParaRPr lang="en-US" dirty="0">
              <a:solidFill>
                <a:schemeClr val="bg1"/>
              </a:solidFill>
              <a:latin typeface="Roboto Slab" charset="0"/>
              <a:ea typeface="Roboto Slab" charset="0"/>
              <a:cs typeface="Roboto Slab" charset="0"/>
            </a:endParaRPr>
          </a:p>
        </p:txBody>
      </p:sp>
      <p:sp>
        <p:nvSpPr>
          <p:cNvPr id="3" name="Content Placeholder 2"/>
          <p:cNvSpPr>
            <a:spLocks noGrp="1"/>
          </p:cNvSpPr>
          <p:nvPr>
            <p:ph idx="1"/>
          </p:nvPr>
        </p:nvSpPr>
        <p:spPr>
          <a:xfrm>
            <a:off x="838200" y="1296236"/>
            <a:ext cx="10515600" cy="4351338"/>
          </a:xfrm>
        </p:spPr>
        <p:txBody>
          <a:bodyPr/>
          <a:lstStyle/>
          <a:p>
            <a:pPr>
              <a:lnSpc>
                <a:spcPct val="150000"/>
              </a:lnSpc>
            </a:pPr>
            <a:r>
              <a:rPr lang="en-US" dirty="0" smtClean="0">
                <a:latin typeface="Roboto Slab Light" charset="0"/>
                <a:ea typeface="Roboto Slab Light" charset="0"/>
                <a:cs typeface="Roboto Slab Light" charset="0"/>
              </a:rPr>
              <a:t>Programmable city map</a:t>
            </a:r>
          </a:p>
          <a:p>
            <a:pPr>
              <a:lnSpc>
                <a:spcPct val="150000"/>
              </a:lnSpc>
            </a:pPr>
            <a:r>
              <a:rPr lang="en-US" dirty="0" smtClean="0">
                <a:latin typeface="Roboto Slab Light" charset="0"/>
                <a:ea typeface="Roboto Slab Light" charset="0"/>
                <a:cs typeface="Roboto Slab Light" charset="0"/>
              </a:rPr>
              <a:t>Urban traffic analysis</a:t>
            </a:r>
          </a:p>
          <a:p>
            <a:pPr>
              <a:lnSpc>
                <a:spcPct val="150000"/>
              </a:lnSpc>
            </a:pPr>
            <a:r>
              <a:rPr lang="en-US" dirty="0" smtClean="0">
                <a:latin typeface="Roboto Slab Light" charset="0"/>
                <a:ea typeface="Roboto Slab Light" charset="0"/>
                <a:cs typeface="Roboto Slab Light" charset="0"/>
              </a:rPr>
              <a:t>Urban security analysis</a:t>
            </a:r>
          </a:p>
          <a:p>
            <a:pPr>
              <a:lnSpc>
                <a:spcPct val="150000"/>
              </a:lnSpc>
            </a:pPr>
            <a:r>
              <a:rPr lang="en-US" dirty="0" smtClean="0">
                <a:latin typeface="Roboto Slab Light" charset="0"/>
                <a:ea typeface="Roboto Slab Light" charset="0"/>
                <a:cs typeface="Roboto Slab Light" charset="0"/>
              </a:rPr>
              <a:t>Best </a:t>
            </a:r>
            <a:r>
              <a:rPr lang="en-US" dirty="0">
                <a:latin typeface="Roboto Slab Light" charset="0"/>
                <a:ea typeface="Roboto Slab Light" charset="0"/>
                <a:cs typeface="Roboto Slab Light" charset="0"/>
              </a:rPr>
              <a:t>path routing</a:t>
            </a: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4</a:t>
            </a:fld>
            <a:endParaRPr lang="en-US" sz="2000" dirty="0">
              <a:solidFill>
                <a:schemeClr val="bg1"/>
              </a:solidFill>
              <a:latin typeface="Roboto Slab" charset="0"/>
              <a:ea typeface="Roboto Slab" charset="0"/>
              <a:cs typeface="Roboto Slab" charset="0"/>
            </a:endParaRPr>
          </a:p>
        </p:txBody>
      </p:sp>
    </p:spTree>
    <p:extLst>
      <p:ext uri="{BB962C8B-B14F-4D97-AF65-F5344CB8AC3E}">
        <p14:creationId xmlns:p14="http://schemas.microsoft.com/office/powerpoint/2010/main" val="7912701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a:solidFill>
                  <a:schemeClr val="bg1"/>
                </a:solidFill>
                <a:latin typeface="Roboto Slab" charset="0"/>
                <a:ea typeface="Roboto Slab" charset="0"/>
                <a:cs typeface="Roboto Slab" charset="0"/>
              </a:rPr>
              <a:t> Programmable </a:t>
            </a:r>
            <a:r>
              <a:rPr lang="en-US" dirty="0" smtClean="0">
                <a:solidFill>
                  <a:schemeClr val="bg1"/>
                </a:solidFill>
                <a:latin typeface="Roboto Slab" charset="0"/>
                <a:ea typeface="Roboto Slab" charset="0"/>
                <a:cs typeface="Roboto Slab" charset="0"/>
              </a:rPr>
              <a:t>City Map</a:t>
            </a:r>
            <a:endParaRPr lang="en-US" dirty="0">
              <a:solidFill>
                <a:schemeClr val="bg1"/>
              </a:solidFill>
              <a:latin typeface="Roboto Slab" charset="0"/>
              <a:ea typeface="Roboto Slab" charset="0"/>
              <a:cs typeface="Roboto Slab" charset="0"/>
            </a:endParaRPr>
          </a:p>
        </p:txBody>
      </p:sp>
      <p:sp>
        <p:nvSpPr>
          <p:cNvPr id="3" name="Content Placeholder 2"/>
          <p:cNvSpPr>
            <a:spLocks noGrp="1"/>
          </p:cNvSpPr>
          <p:nvPr>
            <p:ph idx="1"/>
          </p:nvPr>
        </p:nvSpPr>
        <p:spPr>
          <a:xfrm>
            <a:off x="838200" y="1296236"/>
            <a:ext cx="10515600" cy="4351338"/>
          </a:xfrm>
        </p:spPr>
        <p:txBody>
          <a:bodyPr/>
          <a:lstStyle/>
          <a:p>
            <a:pPr>
              <a:lnSpc>
                <a:spcPct val="150000"/>
              </a:lnSpc>
              <a:spcBef>
                <a:spcPts val="0"/>
              </a:spcBef>
              <a:spcAft>
                <a:spcPts val="1800"/>
              </a:spcAft>
            </a:pPr>
            <a:r>
              <a:rPr lang="en-US" dirty="0" smtClean="0">
                <a:latin typeface="Roboto Slab Light" charset="0"/>
                <a:ea typeface="Roboto Slab Light" charset="0"/>
                <a:cs typeface="Roboto Slab Light" charset="0"/>
              </a:rPr>
              <a:t>How to define a city in a simple georeferenced way?</a:t>
            </a:r>
          </a:p>
          <a:p>
            <a:pPr>
              <a:lnSpc>
                <a:spcPct val="150000"/>
              </a:lnSpc>
              <a:spcBef>
                <a:spcPts val="0"/>
              </a:spcBef>
              <a:spcAft>
                <a:spcPts val="1800"/>
              </a:spcAft>
            </a:pPr>
            <a:r>
              <a:rPr lang="en-US" dirty="0" smtClean="0">
                <a:latin typeface="Roboto Slab Light" charset="0"/>
                <a:ea typeface="Roboto Slab Light" charset="0"/>
                <a:cs typeface="Roboto Slab Light" charset="0"/>
              </a:rPr>
              <a:t>How to have such a representation of a city in a programming language?</a:t>
            </a:r>
            <a:endParaRPr lang="en-US" dirty="0">
              <a:latin typeface="Roboto Slab Light" charset="0"/>
              <a:ea typeface="Roboto Slab Light" charset="0"/>
              <a:cs typeface="Roboto Slab Light" charset="0"/>
            </a:endParaRP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5</a:t>
            </a:fld>
            <a:endParaRPr lang="en-US" sz="2000" dirty="0">
              <a:solidFill>
                <a:schemeClr val="bg1"/>
              </a:solidFill>
              <a:latin typeface="Roboto Slab" charset="0"/>
              <a:ea typeface="Roboto Slab" charset="0"/>
              <a:cs typeface="Roboto Slab" charset="0"/>
            </a:endParaRPr>
          </a:p>
        </p:txBody>
      </p:sp>
    </p:spTree>
    <p:extLst>
      <p:ext uri="{BB962C8B-B14F-4D97-AF65-F5344CB8AC3E}">
        <p14:creationId xmlns:p14="http://schemas.microsoft.com/office/powerpoint/2010/main" val="10664726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a:solidFill>
                  <a:schemeClr val="bg1"/>
                </a:solidFill>
                <a:latin typeface="Roboto Slab" charset="0"/>
                <a:ea typeface="Roboto Slab" charset="0"/>
                <a:cs typeface="Roboto Slab" charset="0"/>
              </a:rPr>
              <a:t> Programmable </a:t>
            </a:r>
            <a:r>
              <a:rPr lang="en-US" dirty="0" smtClean="0">
                <a:solidFill>
                  <a:schemeClr val="bg1"/>
                </a:solidFill>
                <a:latin typeface="Roboto Slab" charset="0"/>
                <a:ea typeface="Roboto Slab" charset="0"/>
                <a:cs typeface="Roboto Slab" charset="0"/>
              </a:rPr>
              <a:t>City Map</a:t>
            </a:r>
            <a:endParaRPr lang="en-US" dirty="0">
              <a:solidFill>
                <a:schemeClr val="bg1"/>
              </a:solidFill>
              <a:latin typeface="Roboto Slab" charset="0"/>
              <a:ea typeface="Roboto Slab" charset="0"/>
              <a:cs typeface="Roboto Slab" charset="0"/>
            </a:endParaRP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6</a:t>
            </a:fld>
            <a:endParaRPr lang="en-US" sz="2000" dirty="0">
              <a:solidFill>
                <a:schemeClr val="bg1"/>
              </a:solidFill>
              <a:latin typeface="Roboto Slab" charset="0"/>
              <a:ea typeface="Roboto Slab" charset="0"/>
              <a:cs typeface="Roboto Slab" charset="0"/>
            </a:endParaRPr>
          </a:p>
        </p:txBody>
      </p:sp>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2104" t="9446" r="4054" b="12324"/>
          <a:stretch/>
        </p:blipFill>
        <p:spPr>
          <a:xfrm>
            <a:off x="1415715" y="1197934"/>
            <a:ext cx="9360570" cy="4877090"/>
          </a:xfrm>
          <a:prstGeom prst="rect">
            <a:avLst/>
          </a:prstGeom>
        </p:spPr>
      </p:pic>
      <p:pic>
        <p:nvPicPr>
          <p:cNvPr id="11" name="Picture 10"/>
          <p:cNvPicPr>
            <a:picLocks noChangeAspect="1"/>
          </p:cNvPicPr>
          <p:nvPr/>
        </p:nvPicPr>
        <p:blipFill rotWithShape="1">
          <a:blip r:embed="rId5">
            <a:alphaModFix amt="85000"/>
            <a:extLst>
              <a:ext uri="{28A0092B-C50C-407E-A947-70E740481C1C}">
                <a14:useLocalDpi xmlns:a14="http://schemas.microsoft.com/office/drawing/2010/main" val="0"/>
              </a:ext>
            </a:extLst>
          </a:blip>
          <a:srcRect l="4435" t="13997" r="4644" b="10206"/>
          <a:stretch/>
        </p:blipFill>
        <p:spPr>
          <a:xfrm>
            <a:off x="1415715" y="1197934"/>
            <a:ext cx="9360570" cy="4877089"/>
          </a:xfrm>
          <a:prstGeom prst="rect">
            <a:avLst/>
          </a:prstGeom>
        </p:spPr>
      </p:pic>
      <p:pic>
        <p:nvPicPr>
          <p:cNvPr id="14" name="Picture 13"/>
          <p:cNvPicPr>
            <a:picLocks noChangeAspect="1"/>
          </p:cNvPicPr>
          <p:nvPr/>
        </p:nvPicPr>
        <p:blipFill rotWithShape="1">
          <a:blip r:embed="rId6">
            <a:alphaModFix amt="50000"/>
            <a:extLst>
              <a:ext uri="{BEBA8EAE-BF5A-486C-A8C5-ECC9F3942E4B}">
                <a14:imgProps xmlns:a14="http://schemas.microsoft.com/office/drawing/2010/main">
                  <a14:imgLayer r:embed="rId7">
                    <a14:imgEffect>
                      <a14:saturation sat="400000"/>
                    </a14:imgEffect>
                  </a14:imgLayer>
                </a14:imgProps>
              </a:ext>
            </a:extLst>
          </a:blip>
          <a:srcRect l="24332" t="24205" r="22048" b="32429"/>
          <a:stretch/>
        </p:blipFill>
        <p:spPr>
          <a:xfrm>
            <a:off x="1415715" y="1197933"/>
            <a:ext cx="9360570" cy="4877090"/>
          </a:xfrm>
          <a:prstGeom prst="rect">
            <a:avLst/>
          </a:prstGeom>
        </p:spPr>
      </p:pic>
    </p:spTree>
    <p:extLst>
      <p:ext uri="{BB962C8B-B14F-4D97-AF65-F5344CB8AC3E}">
        <p14:creationId xmlns:p14="http://schemas.microsoft.com/office/powerpoint/2010/main" val="157637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a:solidFill>
                  <a:schemeClr val="bg1"/>
                </a:solidFill>
                <a:latin typeface="Roboto Slab" charset="0"/>
                <a:ea typeface="Roboto Slab" charset="0"/>
                <a:cs typeface="Roboto Slab" charset="0"/>
              </a:rPr>
              <a:t> Urban </a:t>
            </a:r>
            <a:r>
              <a:rPr lang="en-US" dirty="0" smtClean="0">
                <a:solidFill>
                  <a:schemeClr val="bg1"/>
                </a:solidFill>
                <a:latin typeface="Roboto Slab" charset="0"/>
                <a:ea typeface="Roboto Slab" charset="0"/>
                <a:cs typeface="Roboto Slab" charset="0"/>
              </a:rPr>
              <a:t>Traffic Analysis</a:t>
            </a:r>
            <a:endParaRPr lang="en-US" dirty="0">
              <a:solidFill>
                <a:schemeClr val="bg1"/>
              </a:solidFill>
              <a:latin typeface="Roboto Slab" charset="0"/>
              <a:ea typeface="Roboto Slab" charset="0"/>
              <a:cs typeface="Roboto Slab" charset="0"/>
            </a:endParaRP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7</a:t>
            </a:fld>
            <a:endParaRPr lang="en-US" sz="2000" dirty="0">
              <a:solidFill>
                <a:schemeClr val="bg1"/>
              </a:solidFill>
              <a:latin typeface="Roboto Slab" charset="0"/>
              <a:ea typeface="Roboto Slab" charset="0"/>
              <a:cs typeface="Roboto Slab" charset="0"/>
            </a:endParaRPr>
          </a:p>
        </p:txBody>
      </p:sp>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t="-858" r="-237" b="-83"/>
          <a:stretch/>
        </p:blipFill>
        <p:spPr>
          <a:xfrm>
            <a:off x="2708010" y="1547399"/>
            <a:ext cx="6775979" cy="4597267"/>
          </a:xfrm>
          <a:prstGeom prst="rect">
            <a:avLst/>
          </a:prstGeom>
        </p:spPr>
      </p:pic>
      <p:sp>
        <p:nvSpPr>
          <p:cNvPr id="11" name="Title 1"/>
          <p:cNvSpPr txBox="1">
            <a:spLocks/>
          </p:cNvSpPr>
          <p:nvPr/>
        </p:nvSpPr>
        <p:spPr>
          <a:xfrm>
            <a:off x="0" y="1034717"/>
            <a:ext cx="12192000" cy="433136"/>
          </a:xfrm>
          <a:prstGeom prst="rect">
            <a:avLst/>
          </a:prstGeom>
          <a:solidFill>
            <a:srgbClr val="55A3E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smtClean="0">
                <a:solidFill>
                  <a:schemeClr val="bg1"/>
                </a:solidFill>
                <a:latin typeface="Roboto Slab" charset="0"/>
                <a:ea typeface="Roboto Slab" charset="0"/>
                <a:cs typeface="Roboto Slab" charset="0"/>
              </a:rPr>
              <a:t>  Logic</a:t>
            </a:r>
            <a:endParaRPr lang="en-US" sz="2400" dirty="0">
              <a:solidFill>
                <a:schemeClr val="bg1"/>
              </a:solidFill>
              <a:latin typeface="Roboto Slab" charset="0"/>
              <a:ea typeface="Roboto Slab" charset="0"/>
              <a:cs typeface="Roboto Slab" charset="0"/>
            </a:endParaRPr>
          </a:p>
        </p:txBody>
      </p:sp>
      <p:sp>
        <p:nvSpPr>
          <p:cNvPr id="20" name="Rectangle 19"/>
          <p:cNvSpPr/>
          <p:nvPr/>
        </p:nvSpPr>
        <p:spPr>
          <a:xfrm>
            <a:off x="9288379" y="4574792"/>
            <a:ext cx="2627098" cy="954107"/>
          </a:xfrm>
          <a:prstGeom prst="rect">
            <a:avLst/>
          </a:prstGeom>
        </p:spPr>
        <p:txBody>
          <a:bodyPr wrap="square">
            <a:spAutoFit/>
          </a:bodyPr>
          <a:lstStyle/>
          <a:p>
            <a:r>
              <a:rPr lang="en-US" sz="1400" dirty="0" smtClean="0">
                <a:latin typeface="Roboto Slab Light" charset="0"/>
                <a:ea typeface="Roboto Slab Light" charset="0"/>
                <a:cs typeface="Roboto Slab Light" charset="0"/>
              </a:rPr>
              <a:t>* Graph </a:t>
            </a:r>
            <a:r>
              <a:rPr lang="en-US" sz="1400" dirty="0">
                <a:latin typeface="Roboto Slab Light" charset="0"/>
                <a:ea typeface="Roboto Slab Light" charset="0"/>
                <a:cs typeface="Roboto Slab Light" charset="0"/>
              </a:rPr>
              <a:t>taken from “Network Structure and City Size”, by David </a:t>
            </a:r>
            <a:r>
              <a:rPr lang="en-US" sz="1400" dirty="0" smtClean="0">
                <a:latin typeface="Roboto Slab Light" charset="0"/>
                <a:ea typeface="Roboto Slab Light" charset="0"/>
                <a:cs typeface="Roboto Slab Light" charset="0"/>
              </a:rPr>
              <a:t>Levinson in </a:t>
            </a:r>
            <a:r>
              <a:rPr lang="en-US" sz="1400" i="1" dirty="0" smtClean="0">
                <a:latin typeface="Roboto Slab Light" charset="0"/>
                <a:ea typeface="Roboto Slab Light" charset="0"/>
                <a:cs typeface="Roboto Slab Light" charset="0"/>
              </a:rPr>
              <a:t>PLOS ONE</a:t>
            </a:r>
            <a:r>
              <a:rPr lang="en-US" sz="1400" dirty="0" smtClean="0">
                <a:latin typeface="Roboto Slab Light" charset="0"/>
                <a:ea typeface="Roboto Slab Light" charset="0"/>
                <a:cs typeface="Roboto Slab Light" charset="0"/>
              </a:rPr>
              <a:t>  2012</a:t>
            </a:r>
            <a:endParaRPr lang="en-US" sz="1400" dirty="0"/>
          </a:p>
        </p:txBody>
      </p:sp>
    </p:spTree>
    <p:extLst>
      <p:ext uri="{BB962C8B-B14F-4D97-AF65-F5344CB8AC3E}">
        <p14:creationId xmlns:p14="http://schemas.microsoft.com/office/powerpoint/2010/main" val="10030012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a:solidFill>
                  <a:schemeClr val="bg1"/>
                </a:solidFill>
                <a:latin typeface="Roboto Slab" charset="0"/>
                <a:ea typeface="Roboto Slab" charset="0"/>
                <a:cs typeface="Roboto Slab" charset="0"/>
              </a:rPr>
              <a:t> Urban </a:t>
            </a:r>
            <a:r>
              <a:rPr lang="en-US" dirty="0" smtClean="0">
                <a:solidFill>
                  <a:schemeClr val="bg1"/>
                </a:solidFill>
                <a:latin typeface="Roboto Slab" charset="0"/>
                <a:ea typeface="Roboto Slab" charset="0"/>
                <a:cs typeface="Roboto Slab" charset="0"/>
              </a:rPr>
              <a:t>Traffic Analysis</a:t>
            </a:r>
            <a:endParaRPr lang="en-US" dirty="0">
              <a:solidFill>
                <a:schemeClr val="bg1"/>
              </a:solidFill>
              <a:latin typeface="Roboto Slab" charset="0"/>
              <a:ea typeface="Roboto Slab" charset="0"/>
              <a:cs typeface="Roboto Slab" charset="0"/>
            </a:endParaRP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8</a:t>
            </a:fld>
            <a:endParaRPr lang="en-US" sz="2000" dirty="0">
              <a:solidFill>
                <a:schemeClr val="bg1"/>
              </a:solidFill>
              <a:latin typeface="Roboto Slab" charset="0"/>
              <a:ea typeface="Roboto Slab" charset="0"/>
              <a:cs typeface="Roboto Slab" charset="0"/>
            </a:endParaRPr>
          </a:p>
        </p:txBody>
      </p:sp>
      <p:sp>
        <p:nvSpPr>
          <p:cNvPr id="11" name="Title 1"/>
          <p:cNvSpPr txBox="1">
            <a:spLocks/>
          </p:cNvSpPr>
          <p:nvPr/>
        </p:nvSpPr>
        <p:spPr>
          <a:xfrm>
            <a:off x="0" y="1034717"/>
            <a:ext cx="12192000" cy="433136"/>
          </a:xfrm>
          <a:prstGeom prst="rect">
            <a:avLst/>
          </a:prstGeom>
          <a:solidFill>
            <a:srgbClr val="55A3E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smtClean="0">
                <a:solidFill>
                  <a:schemeClr val="bg1"/>
                </a:solidFill>
                <a:latin typeface="Roboto Slab" charset="0"/>
                <a:ea typeface="Roboto Slab" charset="0"/>
                <a:cs typeface="Roboto Slab" charset="0"/>
              </a:rPr>
              <a:t>  Logic</a:t>
            </a:r>
            <a:endParaRPr lang="en-US" sz="2400" dirty="0">
              <a:solidFill>
                <a:schemeClr val="bg1"/>
              </a:solidFill>
              <a:latin typeface="Roboto Slab" charset="0"/>
              <a:ea typeface="Roboto Slab" charset="0"/>
              <a:cs typeface="Roboto Slab" charset="0"/>
            </a:endParaRPr>
          </a:p>
        </p:txBody>
      </p:sp>
      <p:sp>
        <p:nvSpPr>
          <p:cNvPr id="15" name="Content Placeholder 2"/>
          <p:cNvSpPr>
            <a:spLocks noGrp="1"/>
          </p:cNvSpPr>
          <p:nvPr>
            <p:ph idx="1"/>
          </p:nvPr>
        </p:nvSpPr>
        <p:spPr>
          <a:xfrm>
            <a:off x="838200" y="2343348"/>
            <a:ext cx="10515599" cy="3304226"/>
          </a:xfrm>
        </p:spPr>
        <p:txBody>
          <a:bodyPr/>
          <a:lstStyle/>
          <a:p>
            <a:pPr>
              <a:lnSpc>
                <a:spcPct val="150000"/>
              </a:lnSpc>
            </a:pPr>
            <a:r>
              <a:rPr lang="en-US" dirty="0" smtClean="0">
                <a:latin typeface="Roboto Slab Light" charset="0"/>
                <a:ea typeface="Roboto Slab Light" charset="0"/>
                <a:cs typeface="Roboto Slab Light" charset="0"/>
              </a:rPr>
              <a:t>Population density tends </a:t>
            </a:r>
            <a:r>
              <a:rPr lang="en-US" dirty="0">
                <a:latin typeface="Roboto Slab Light" charset="0"/>
                <a:ea typeface="Roboto Slab Light" charset="0"/>
                <a:cs typeface="Roboto Slab Light" charset="0"/>
              </a:rPr>
              <a:t>to </a:t>
            </a:r>
            <a:r>
              <a:rPr lang="en-US" b="1" dirty="0" smtClean="0">
                <a:latin typeface="Roboto Slab Light" charset="0"/>
                <a:ea typeface="Roboto Slab Light" charset="0"/>
                <a:cs typeface="Roboto Slab Light" charset="0"/>
              </a:rPr>
              <a:t>deteriorate</a:t>
            </a:r>
            <a:r>
              <a:rPr lang="en-US" dirty="0" smtClean="0">
                <a:latin typeface="Roboto Slab Light" charset="0"/>
                <a:ea typeface="Roboto Slab Light" charset="0"/>
                <a:cs typeface="Roboto Slab Light" charset="0"/>
              </a:rPr>
              <a:t> mobility.</a:t>
            </a:r>
            <a:endParaRPr lang="en-US" dirty="0">
              <a:latin typeface="Roboto Slab Light" charset="0"/>
              <a:ea typeface="Roboto Slab Light" charset="0"/>
              <a:cs typeface="Roboto Slab Light" charset="0"/>
            </a:endParaRPr>
          </a:p>
        </p:txBody>
      </p:sp>
      <p:sp>
        <p:nvSpPr>
          <p:cNvPr id="16" name="Down Arrow 15"/>
          <p:cNvSpPr/>
          <p:nvPr/>
        </p:nvSpPr>
        <p:spPr>
          <a:xfrm>
            <a:off x="5219699" y="3248526"/>
            <a:ext cx="673769" cy="1394197"/>
          </a:xfrm>
          <a:prstGeom prst="downArrow">
            <a:avLst/>
          </a:prstGeom>
          <a:solidFill>
            <a:srgbClr val="407AAA"/>
          </a:solidFill>
          <a:ln>
            <a:solidFill>
              <a:srgbClr val="407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5354053" y="4776320"/>
            <a:ext cx="405062" cy="270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8" name="Content Placeholder 2"/>
              <p:cNvSpPr txBox="1">
                <a:spLocks/>
              </p:cNvSpPr>
              <p:nvPr/>
            </p:nvSpPr>
            <p:spPr>
              <a:xfrm>
                <a:off x="9649325" y="4186989"/>
                <a:ext cx="2542675" cy="2027318"/>
              </a:xfrm>
              <a:prstGeom prst="rect">
                <a:avLst/>
              </a:prstGeom>
              <a:solidFill>
                <a:srgbClr val="55A3E2"/>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spcAft>
                    <a:spcPts val="1200"/>
                  </a:spcAft>
                  <a:buNone/>
                </a:pPr>
                <a14:m>
                  <m:oMath xmlns:m="http://schemas.openxmlformats.org/officeDocument/2006/math">
                    <m:r>
                      <a:rPr lang="en-US" sz="1900" b="0" i="1" smtClean="0">
                        <a:solidFill>
                          <a:schemeClr val="bg1"/>
                        </a:solidFill>
                        <a:latin typeface="Cambria Math" charset="0"/>
                        <a:ea typeface="Roboto Slab Light" charset="0"/>
                        <a:cs typeface="Roboto Slab Light" charset="0"/>
                      </a:rPr>
                      <m:t>𝑇𝑟𝑎𝑓𝑓𝑖𝑐</m:t>
                    </m:r>
                    <m:r>
                      <a:rPr lang="en-US" sz="1900" b="0" i="1" smtClean="0">
                        <a:solidFill>
                          <a:schemeClr val="bg1"/>
                        </a:solidFill>
                        <a:latin typeface="Cambria Math" charset="0"/>
                        <a:ea typeface="Roboto Slab Light" charset="0"/>
                        <a:cs typeface="Roboto Slab Light" charset="0"/>
                      </a:rPr>
                      <m:t>_</m:t>
                    </m:r>
                    <m:r>
                      <a:rPr lang="en-US" sz="1900" b="0" i="1" smtClean="0">
                        <a:solidFill>
                          <a:schemeClr val="bg1"/>
                        </a:solidFill>
                        <a:latin typeface="Cambria Math" charset="0"/>
                        <a:ea typeface="Roboto Slab Light" charset="0"/>
                        <a:cs typeface="Roboto Slab Light" charset="0"/>
                      </a:rPr>
                      <m:t>𝑠𝑐𝑜𝑟</m:t>
                    </m:r>
                    <m:sSub>
                      <m:sSubPr>
                        <m:ctrlPr>
                          <a:rPr lang="en-US" sz="1900" i="1">
                            <a:solidFill>
                              <a:schemeClr val="bg1"/>
                            </a:solidFill>
                            <a:latin typeface="Cambria Math" charset="0"/>
                            <a:ea typeface="Roboto Slab Light" charset="0"/>
                            <a:cs typeface="Roboto Slab Light" charset="0"/>
                          </a:rPr>
                        </m:ctrlPr>
                      </m:sSubPr>
                      <m:e>
                        <m:r>
                          <a:rPr lang="en-US" sz="1900" b="0" i="1">
                            <a:solidFill>
                              <a:schemeClr val="bg1"/>
                            </a:solidFill>
                            <a:latin typeface="Cambria Math" charset="0"/>
                            <a:ea typeface="Roboto Slab Light" charset="0"/>
                            <a:cs typeface="Roboto Slab Light" charset="0"/>
                          </a:rPr>
                          <m:t>𝑒</m:t>
                        </m:r>
                      </m:e>
                      <m:sub>
                        <m:r>
                          <a:rPr lang="en-US" sz="1900" b="0" i="1">
                            <a:solidFill>
                              <a:schemeClr val="bg1"/>
                            </a:solidFill>
                            <a:latin typeface="Cambria Math" charset="0"/>
                            <a:ea typeface="Roboto Slab Light" charset="0"/>
                            <a:cs typeface="Roboto Slab Light" charset="0"/>
                          </a:rPr>
                          <m:t>𝑖</m:t>
                        </m:r>
                      </m:sub>
                    </m:sSub>
                  </m:oMath>
                </a14:m>
                <a:r>
                  <a:rPr lang="en-US" sz="1900" dirty="0" smtClean="0">
                    <a:solidFill>
                      <a:schemeClr val="bg1"/>
                    </a:solidFill>
                    <a:latin typeface="Roboto Slab Light" charset="0"/>
                    <a:ea typeface="Roboto Slab Light" charset="0"/>
                    <a:cs typeface="Roboto Slab Light" charset="0"/>
                  </a:rPr>
                  <a:t> = Traffic intensity score for node </a:t>
                </a:r>
                <a:r>
                  <a:rPr lang="en-US" sz="1900" dirty="0" err="1" smtClean="0">
                    <a:solidFill>
                      <a:schemeClr val="bg1"/>
                    </a:solidFill>
                    <a:latin typeface="Roboto Slab Light" charset="0"/>
                    <a:ea typeface="Roboto Slab Light" charset="0"/>
                    <a:cs typeface="Roboto Slab Light" charset="0"/>
                  </a:rPr>
                  <a:t>i</a:t>
                </a:r>
                <a:r>
                  <a:rPr lang="en-US" sz="1900" dirty="0" smtClean="0">
                    <a:solidFill>
                      <a:schemeClr val="bg1"/>
                    </a:solidFill>
                    <a:latin typeface="Roboto Slab Light" charset="0"/>
                    <a:ea typeface="Roboto Slab Light" charset="0"/>
                    <a:cs typeface="Roboto Slab Light" charset="0"/>
                  </a:rPr>
                  <a:t>.</a:t>
                </a:r>
                <a:endParaRPr lang="en-US" sz="1900" b="0" i="1" dirty="0" smtClean="0">
                  <a:solidFill>
                    <a:schemeClr val="bg1"/>
                  </a:solidFill>
                  <a:latin typeface="Cambria Math" charset="0"/>
                  <a:ea typeface="Roboto Slab Light" charset="0"/>
                  <a:cs typeface="Roboto Slab Light" charset="0"/>
                </a:endParaRPr>
              </a:p>
              <a:p>
                <a:pPr marL="0" indent="0">
                  <a:lnSpc>
                    <a:spcPct val="100000"/>
                  </a:lnSpc>
                  <a:spcBef>
                    <a:spcPts val="0"/>
                  </a:spcBef>
                  <a:spcAft>
                    <a:spcPts val="1200"/>
                  </a:spcAft>
                  <a:buNone/>
                </a:pPr>
                <a14:m>
                  <m:oMath xmlns:m="http://schemas.openxmlformats.org/officeDocument/2006/math">
                    <m:sSub>
                      <m:sSubPr>
                        <m:ctrlPr>
                          <a:rPr lang="en-US" sz="1900" b="0" i="1" smtClean="0">
                            <a:solidFill>
                              <a:schemeClr val="bg1"/>
                            </a:solidFill>
                            <a:latin typeface="Cambria Math" charset="0"/>
                            <a:ea typeface="Roboto Slab Light" charset="0"/>
                            <a:cs typeface="Roboto Slab Light" charset="0"/>
                          </a:rPr>
                        </m:ctrlPr>
                      </m:sSubPr>
                      <m:e>
                        <m:r>
                          <a:rPr lang="en-US" sz="1900" i="1" smtClean="0">
                            <a:solidFill>
                              <a:schemeClr val="bg1"/>
                            </a:solidFill>
                            <a:latin typeface="Cambria Math" charset="0"/>
                            <a:ea typeface="Roboto Slab Light" charset="0"/>
                            <a:cs typeface="Roboto Slab Light" charset="0"/>
                          </a:rPr>
                          <m:t>𝑃</m:t>
                        </m:r>
                      </m:e>
                      <m:sub>
                        <m:sSub>
                          <m:sSubPr>
                            <m:ctrlPr>
                              <a:rPr lang="en-US" sz="1900" b="0" i="1" smtClean="0">
                                <a:solidFill>
                                  <a:schemeClr val="bg1"/>
                                </a:solidFill>
                                <a:latin typeface="Cambria Math" charset="0"/>
                                <a:ea typeface="Roboto Slab Light" charset="0"/>
                                <a:cs typeface="Roboto Slab Light" charset="0"/>
                              </a:rPr>
                            </m:ctrlPr>
                          </m:sSubPr>
                          <m:e>
                            <m:r>
                              <a:rPr lang="en-US" sz="1900" b="0" i="1" smtClean="0">
                                <a:solidFill>
                                  <a:schemeClr val="bg1"/>
                                </a:solidFill>
                                <a:latin typeface="Cambria Math" charset="0"/>
                                <a:ea typeface="Roboto Slab Light" charset="0"/>
                                <a:cs typeface="Roboto Slab Light" charset="0"/>
                              </a:rPr>
                              <m:t>𝑑</m:t>
                            </m:r>
                          </m:e>
                          <m:sub>
                            <m:r>
                              <a:rPr lang="en-US" sz="1900" b="0" i="1" smtClean="0">
                                <a:solidFill>
                                  <a:schemeClr val="bg1"/>
                                </a:solidFill>
                                <a:latin typeface="Cambria Math" charset="0"/>
                                <a:ea typeface="Roboto Slab Light" charset="0"/>
                                <a:cs typeface="Roboto Slab Light" charset="0"/>
                              </a:rPr>
                              <m:t>𝑖</m:t>
                            </m:r>
                          </m:sub>
                        </m:sSub>
                      </m:sub>
                    </m:sSub>
                  </m:oMath>
                </a14:m>
                <a:r>
                  <a:rPr lang="en-US" sz="1900" dirty="0" smtClean="0">
                    <a:solidFill>
                      <a:schemeClr val="bg1"/>
                    </a:solidFill>
                    <a:latin typeface="Roboto Slab Light" charset="0"/>
                    <a:ea typeface="Roboto Slab Light" charset="0"/>
                    <a:cs typeface="Roboto Slab Light" charset="0"/>
                  </a:rPr>
                  <a:t> = Population density in node i’s locality. </a:t>
                </a:r>
                <a:endParaRPr lang="en-US" sz="1900" b="0" i="1" dirty="0" smtClean="0">
                  <a:solidFill>
                    <a:schemeClr val="bg1"/>
                  </a:solidFill>
                  <a:latin typeface="Cambria Math" charset="0"/>
                  <a:ea typeface="Roboto Slab Light" charset="0"/>
                  <a:cs typeface="Roboto Slab Light" charset="0"/>
                </a:endParaRPr>
              </a:p>
            </p:txBody>
          </p:sp>
        </mc:Choice>
        <mc:Fallback xmlns="">
          <p:sp>
            <p:nvSpPr>
              <p:cNvPr id="18" name="Content Placeholder 2"/>
              <p:cNvSpPr txBox="1">
                <a:spLocks noRot="1" noChangeAspect="1" noMove="1" noResize="1" noEditPoints="1" noAdjustHandles="1" noChangeArrowheads="1" noChangeShapeType="1" noTextEdit="1"/>
              </p:cNvSpPr>
              <p:nvPr/>
            </p:nvSpPr>
            <p:spPr>
              <a:xfrm>
                <a:off x="9649325" y="4186989"/>
                <a:ext cx="2542675" cy="2027318"/>
              </a:xfrm>
              <a:prstGeom prst="rect">
                <a:avLst/>
              </a:prstGeom>
              <a:blipFill rotWithShape="0">
                <a:blip r:embed="rId4"/>
                <a:stretch>
                  <a:fillRect l="-2398" t="-1506" b="-451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Content Placeholder 2"/>
              <p:cNvSpPr txBox="1">
                <a:spLocks/>
              </p:cNvSpPr>
              <p:nvPr/>
            </p:nvSpPr>
            <p:spPr>
              <a:xfrm>
                <a:off x="2542672" y="4872573"/>
                <a:ext cx="7106653" cy="962739"/>
              </a:xfrm>
              <a:prstGeom prst="rect">
                <a:avLst/>
              </a:prstGeom>
              <a:solidFill>
                <a:srgbClr val="407AAA"/>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50000"/>
                  </a:lnSpc>
                  <a:spcBef>
                    <a:spcPts val="0"/>
                  </a:spcBef>
                  <a:buNone/>
                </a:pPr>
                <a14:m>
                  <m:oMathPara xmlns:m="http://schemas.openxmlformats.org/officeDocument/2006/math">
                    <m:oMathParaPr>
                      <m:jc m:val="centerGroup"/>
                    </m:oMathParaPr>
                    <m:oMath xmlns:m="http://schemas.openxmlformats.org/officeDocument/2006/math">
                      <m:r>
                        <a:rPr lang="en-US" sz="3200" b="1" i="1">
                          <a:solidFill>
                            <a:schemeClr val="bg1"/>
                          </a:solidFill>
                          <a:latin typeface="Cambria Math" charset="0"/>
                          <a:ea typeface="Roboto Slab Light" charset="0"/>
                          <a:cs typeface="Roboto Slab Light" charset="0"/>
                        </a:rPr>
                        <m:t>𝑻𝒓𝒂𝒇𝒇𝒊𝒄</m:t>
                      </m:r>
                      <m:r>
                        <a:rPr lang="en-US" sz="3200" b="1" i="1">
                          <a:solidFill>
                            <a:schemeClr val="bg1"/>
                          </a:solidFill>
                          <a:latin typeface="Cambria Math" charset="0"/>
                          <a:ea typeface="Roboto Slab Light" charset="0"/>
                          <a:cs typeface="Roboto Slab Light" charset="0"/>
                        </a:rPr>
                        <m:t>_</m:t>
                      </m:r>
                      <m:r>
                        <a:rPr lang="en-US" sz="3200" b="1" i="1">
                          <a:solidFill>
                            <a:schemeClr val="bg1"/>
                          </a:solidFill>
                          <a:latin typeface="Cambria Math" charset="0"/>
                          <a:ea typeface="Roboto Slab Light" charset="0"/>
                          <a:cs typeface="Roboto Slab Light" charset="0"/>
                        </a:rPr>
                        <m:t>𝒔𝒄𝒐𝒓</m:t>
                      </m:r>
                      <m:sSub>
                        <m:sSubPr>
                          <m:ctrlPr>
                            <a:rPr lang="en-US" sz="3200" b="1" i="1">
                              <a:solidFill>
                                <a:schemeClr val="bg1"/>
                              </a:solidFill>
                              <a:latin typeface="Cambria Math" charset="0"/>
                              <a:ea typeface="Roboto Slab Light" charset="0"/>
                              <a:cs typeface="Roboto Slab Light" charset="0"/>
                            </a:rPr>
                          </m:ctrlPr>
                        </m:sSubPr>
                        <m:e>
                          <m:r>
                            <a:rPr lang="en-US" sz="3200" b="1" i="1">
                              <a:solidFill>
                                <a:schemeClr val="bg1"/>
                              </a:solidFill>
                              <a:latin typeface="Cambria Math" charset="0"/>
                              <a:ea typeface="Roboto Slab Light" charset="0"/>
                              <a:cs typeface="Roboto Slab Light" charset="0"/>
                            </a:rPr>
                            <m:t>𝒆</m:t>
                          </m:r>
                        </m:e>
                        <m:sub>
                          <m:r>
                            <a:rPr lang="en-US" sz="3200" b="1" i="1">
                              <a:solidFill>
                                <a:schemeClr val="bg1"/>
                              </a:solidFill>
                              <a:latin typeface="Cambria Math" charset="0"/>
                              <a:ea typeface="Roboto Slab Light" charset="0"/>
                              <a:cs typeface="Roboto Slab Light" charset="0"/>
                            </a:rPr>
                            <m:t>𝒊</m:t>
                          </m:r>
                        </m:sub>
                      </m:sSub>
                      <m:r>
                        <a:rPr lang="en-US" sz="3200" b="1" i="1">
                          <a:solidFill>
                            <a:schemeClr val="bg1"/>
                          </a:solidFill>
                          <a:latin typeface="Cambria Math" charset="0"/>
                          <a:ea typeface="Roboto Slab Light" charset="0"/>
                          <a:cs typeface="Roboto Slab Light" charset="0"/>
                        </a:rPr>
                        <m:t>=</m:t>
                      </m:r>
                      <m:sSub>
                        <m:sSubPr>
                          <m:ctrlPr>
                            <a:rPr lang="en-US" sz="3200" b="1" i="1">
                              <a:solidFill>
                                <a:schemeClr val="bg1"/>
                              </a:solidFill>
                              <a:latin typeface="Cambria Math" charset="0"/>
                              <a:ea typeface="Roboto Slab Light" charset="0"/>
                              <a:cs typeface="Roboto Slab Light" charset="0"/>
                            </a:rPr>
                          </m:ctrlPr>
                        </m:sSubPr>
                        <m:e>
                          <m:r>
                            <a:rPr lang="en-US" sz="3200" b="1" i="1">
                              <a:solidFill>
                                <a:schemeClr val="bg1"/>
                              </a:solidFill>
                              <a:latin typeface="Cambria Math" charset="0"/>
                              <a:ea typeface="Roboto Slab Light" charset="0"/>
                              <a:cs typeface="Roboto Slab Light" charset="0"/>
                            </a:rPr>
                            <m:t>𝑷</m:t>
                          </m:r>
                        </m:e>
                        <m:sub>
                          <m:sSub>
                            <m:sSubPr>
                              <m:ctrlPr>
                                <a:rPr lang="en-US" sz="3200" b="1" i="1">
                                  <a:solidFill>
                                    <a:schemeClr val="bg1"/>
                                  </a:solidFill>
                                  <a:latin typeface="Cambria Math" charset="0"/>
                                  <a:ea typeface="Roboto Slab Light" charset="0"/>
                                  <a:cs typeface="Roboto Slab Light" charset="0"/>
                                </a:rPr>
                              </m:ctrlPr>
                            </m:sSubPr>
                            <m:e>
                              <m:r>
                                <a:rPr lang="en-US" sz="3200" b="1" i="1">
                                  <a:solidFill>
                                    <a:schemeClr val="bg1"/>
                                  </a:solidFill>
                                  <a:latin typeface="Cambria Math" charset="0"/>
                                  <a:ea typeface="Roboto Slab Light" charset="0"/>
                                  <a:cs typeface="Roboto Slab Light" charset="0"/>
                                </a:rPr>
                                <m:t>𝒅</m:t>
                              </m:r>
                            </m:e>
                            <m:sub>
                              <m:r>
                                <a:rPr lang="en-US" sz="3200" b="1" i="1">
                                  <a:solidFill>
                                    <a:schemeClr val="bg1"/>
                                  </a:solidFill>
                                  <a:latin typeface="Cambria Math" charset="0"/>
                                  <a:ea typeface="Roboto Slab Light" charset="0"/>
                                  <a:cs typeface="Roboto Slab Light" charset="0"/>
                                </a:rPr>
                                <m:t>𝒊</m:t>
                              </m:r>
                            </m:sub>
                          </m:sSub>
                        </m:sub>
                      </m:sSub>
                    </m:oMath>
                  </m:oMathPara>
                </a14:m>
                <a:endParaRPr lang="en-US" sz="3200" b="1" dirty="0">
                  <a:solidFill>
                    <a:schemeClr val="bg1"/>
                  </a:solidFill>
                  <a:latin typeface="Roboto Slab Light" charset="0"/>
                  <a:ea typeface="Roboto Slab Light" charset="0"/>
                  <a:cs typeface="Roboto Slab Light" charset="0"/>
                </a:endParaRPr>
              </a:p>
            </p:txBody>
          </p:sp>
        </mc:Choice>
        <mc:Fallback xmlns="">
          <p:sp>
            <p:nvSpPr>
              <p:cNvPr id="22" name="Content Placeholder 2"/>
              <p:cNvSpPr txBox="1">
                <a:spLocks noRot="1" noChangeAspect="1" noMove="1" noResize="1" noEditPoints="1" noAdjustHandles="1" noChangeArrowheads="1" noChangeShapeType="1" noTextEdit="1"/>
              </p:cNvSpPr>
              <p:nvPr/>
            </p:nvSpPr>
            <p:spPr>
              <a:xfrm>
                <a:off x="2542672" y="4872573"/>
                <a:ext cx="7106653" cy="962739"/>
              </a:xfrm>
              <a:prstGeom prst="rect">
                <a:avLst/>
              </a:prstGeom>
              <a:blipFill rotWithShape="0">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865352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34716"/>
          </a:xfrm>
          <a:solidFill>
            <a:srgbClr val="407AAA"/>
          </a:solidFill>
        </p:spPr>
        <p:txBody>
          <a:bodyPr/>
          <a:lstStyle/>
          <a:p>
            <a:r>
              <a:rPr lang="en-US" dirty="0">
                <a:solidFill>
                  <a:schemeClr val="bg1"/>
                </a:solidFill>
                <a:latin typeface="Roboto Slab" charset="0"/>
                <a:ea typeface="Roboto Slab" charset="0"/>
                <a:cs typeface="Roboto Slab" charset="0"/>
              </a:rPr>
              <a:t> Urban </a:t>
            </a:r>
            <a:r>
              <a:rPr lang="en-US" dirty="0" smtClean="0">
                <a:solidFill>
                  <a:schemeClr val="bg1"/>
                </a:solidFill>
                <a:latin typeface="Roboto Slab" charset="0"/>
                <a:ea typeface="Roboto Slab" charset="0"/>
                <a:cs typeface="Roboto Slab" charset="0"/>
              </a:rPr>
              <a:t>Traffic Analysis</a:t>
            </a:r>
            <a:endParaRPr lang="en-US" dirty="0">
              <a:solidFill>
                <a:schemeClr val="bg1"/>
              </a:solidFill>
              <a:latin typeface="Roboto Slab" charset="0"/>
              <a:ea typeface="Roboto Slab" charset="0"/>
              <a:cs typeface="Roboto Slab" charset="0"/>
            </a:endParaRPr>
          </a:p>
        </p:txBody>
      </p:sp>
      <p:sp>
        <p:nvSpPr>
          <p:cNvPr id="5" name="Title 1"/>
          <p:cNvSpPr txBox="1">
            <a:spLocks/>
          </p:cNvSpPr>
          <p:nvPr/>
        </p:nvSpPr>
        <p:spPr>
          <a:xfrm>
            <a:off x="0" y="6214308"/>
            <a:ext cx="12192000" cy="643692"/>
          </a:xfrm>
          <a:prstGeom prst="rect">
            <a:avLst/>
          </a:prstGeom>
          <a:solidFill>
            <a:srgbClr val="407AAA"/>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bg1"/>
                </a:solidFill>
                <a:latin typeface="Roboto Slab" charset="0"/>
                <a:ea typeface="Roboto Slab" charset="0"/>
                <a:cs typeface="Roboto Slab" charset="0"/>
              </a:rPr>
              <a:t> </a:t>
            </a:r>
            <a:endParaRPr lang="en-US" dirty="0">
              <a:solidFill>
                <a:schemeClr val="bg1"/>
              </a:solidFill>
              <a:latin typeface="Roboto Slab" charset="0"/>
              <a:ea typeface="Roboto Slab" charset="0"/>
              <a:cs typeface="Roboto Slab" charset="0"/>
            </a:endParaRPr>
          </a:p>
        </p:txBody>
      </p:sp>
      <p:grpSp>
        <p:nvGrpSpPr>
          <p:cNvPr id="9" name="Group 8"/>
          <p:cNvGrpSpPr/>
          <p:nvPr/>
        </p:nvGrpSpPr>
        <p:grpSpPr>
          <a:xfrm>
            <a:off x="233279" y="6274466"/>
            <a:ext cx="2678363" cy="487281"/>
            <a:chOff x="233279" y="6274466"/>
            <a:chExt cx="2678363" cy="48728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79" y="6274467"/>
              <a:ext cx="488210" cy="487280"/>
            </a:xfrm>
            <a:prstGeom prst="rect">
              <a:avLst/>
            </a:prstGeom>
          </p:spPr>
        </p:pic>
        <p:sp>
          <p:nvSpPr>
            <p:cNvPr id="8" name="Subtitle 2"/>
            <p:cNvSpPr txBox="1">
              <a:spLocks/>
            </p:cNvSpPr>
            <p:nvPr/>
          </p:nvSpPr>
          <p:spPr>
            <a:xfrm>
              <a:off x="721489" y="6274466"/>
              <a:ext cx="2190153" cy="48728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l"/>
              <a:r>
                <a:rPr lang="en-US" sz="1800" dirty="0" smtClean="0">
                  <a:ln w="3175">
                    <a:noFill/>
                  </a:ln>
                  <a:solidFill>
                    <a:schemeClr val="bg1"/>
                  </a:solidFill>
                  <a:latin typeface="Pathway Gothic One" charset="0"/>
                  <a:ea typeface="Pathway Gothic One" charset="0"/>
                  <a:cs typeface="Pathway Gothic One" charset="0"/>
                </a:rPr>
                <a:t>INTERNATIONAL CONFERENCE ON COMPLEX SYSTEMS 2018</a:t>
              </a:r>
              <a:endParaRPr lang="en-US" sz="1800" dirty="0">
                <a:ln w="3175">
                  <a:noFill/>
                </a:ln>
                <a:solidFill>
                  <a:schemeClr val="bg1"/>
                </a:solidFill>
                <a:latin typeface="Pathway Gothic One" charset="0"/>
                <a:ea typeface="Pathway Gothic One" charset="0"/>
                <a:cs typeface="Pathway Gothic One" charset="0"/>
              </a:endParaRPr>
            </a:p>
          </p:txBody>
        </p:sp>
      </p:grpSp>
      <p:sp>
        <p:nvSpPr>
          <p:cNvPr id="10" name="Slide Number Placeholder 9"/>
          <p:cNvSpPr>
            <a:spLocks noGrp="1"/>
          </p:cNvSpPr>
          <p:nvPr>
            <p:ph type="sldNum" sz="quarter" idx="12"/>
          </p:nvPr>
        </p:nvSpPr>
        <p:spPr>
          <a:xfrm>
            <a:off x="9172277" y="6353591"/>
            <a:ext cx="2743200" cy="365125"/>
          </a:xfrm>
        </p:spPr>
        <p:txBody>
          <a:bodyPr/>
          <a:lstStyle/>
          <a:p>
            <a:fld id="{2BB66974-6242-7F4B-A01D-FD2593C48AAF}" type="slidenum">
              <a:rPr lang="en-US" sz="2000" smtClean="0">
                <a:solidFill>
                  <a:schemeClr val="bg1"/>
                </a:solidFill>
                <a:latin typeface="Roboto Slab" charset="0"/>
                <a:ea typeface="Roboto Slab" charset="0"/>
                <a:cs typeface="Roboto Slab" charset="0"/>
              </a:rPr>
              <a:t>9</a:t>
            </a:fld>
            <a:endParaRPr lang="en-US" sz="2000" dirty="0">
              <a:solidFill>
                <a:schemeClr val="bg1"/>
              </a:solidFill>
              <a:latin typeface="Roboto Slab" charset="0"/>
              <a:ea typeface="Roboto Slab" charset="0"/>
              <a:cs typeface="Roboto Slab" charset="0"/>
            </a:endParaRPr>
          </a:p>
        </p:txBody>
      </p:sp>
      <p:sp>
        <p:nvSpPr>
          <p:cNvPr id="11" name="Title 1"/>
          <p:cNvSpPr txBox="1">
            <a:spLocks/>
          </p:cNvSpPr>
          <p:nvPr/>
        </p:nvSpPr>
        <p:spPr>
          <a:xfrm>
            <a:off x="0" y="1034717"/>
            <a:ext cx="12192000" cy="433136"/>
          </a:xfrm>
          <a:prstGeom prst="rect">
            <a:avLst/>
          </a:prstGeom>
          <a:solidFill>
            <a:srgbClr val="55A3E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smtClean="0">
                <a:solidFill>
                  <a:schemeClr val="bg1"/>
                </a:solidFill>
                <a:latin typeface="Roboto Slab" charset="0"/>
                <a:ea typeface="Roboto Slab" charset="0"/>
                <a:cs typeface="Roboto Slab" charset="0"/>
              </a:rPr>
              <a:t>  Data sources</a:t>
            </a:r>
            <a:endParaRPr lang="en-US" sz="2400" dirty="0">
              <a:solidFill>
                <a:schemeClr val="bg1"/>
              </a:solidFill>
              <a:latin typeface="Roboto Slab" charset="0"/>
              <a:ea typeface="Roboto Slab" charset="0"/>
              <a:cs typeface="Roboto Slab" charset="0"/>
            </a:endParaRPr>
          </a:p>
        </p:txBody>
      </p:sp>
      <p:sp>
        <p:nvSpPr>
          <p:cNvPr id="12" name="Content Placeholder 2"/>
          <p:cNvSpPr>
            <a:spLocks noGrp="1"/>
          </p:cNvSpPr>
          <p:nvPr>
            <p:ph idx="1"/>
          </p:nvPr>
        </p:nvSpPr>
        <p:spPr>
          <a:xfrm>
            <a:off x="838200" y="2797342"/>
            <a:ext cx="5731042" cy="2850232"/>
          </a:xfrm>
        </p:spPr>
        <p:txBody>
          <a:bodyPr/>
          <a:lstStyle/>
          <a:p>
            <a:pPr>
              <a:lnSpc>
                <a:spcPct val="150000"/>
              </a:lnSpc>
            </a:pPr>
            <a:r>
              <a:rPr lang="en-US" dirty="0" smtClean="0">
                <a:latin typeface="Roboto Slab Light" charset="0"/>
                <a:ea typeface="Roboto Slab Light" charset="0"/>
                <a:cs typeface="Roboto Slab Light" charset="0"/>
              </a:rPr>
              <a:t>Population density</a:t>
            </a:r>
          </a:p>
          <a:p>
            <a:pPr marL="0" indent="0">
              <a:lnSpc>
                <a:spcPct val="150000"/>
              </a:lnSpc>
              <a:buNone/>
            </a:pPr>
            <a:endParaRPr lang="en-US" dirty="0" smtClean="0">
              <a:latin typeface="Roboto Slab Light" charset="0"/>
              <a:ea typeface="Roboto Slab Light" charset="0"/>
              <a:cs typeface="Roboto Slab Light" charset="0"/>
            </a:endParaRPr>
          </a:p>
        </p:txBody>
      </p:sp>
      <p:sp>
        <p:nvSpPr>
          <p:cNvPr id="13" name="Content Placeholder 2"/>
          <p:cNvSpPr txBox="1">
            <a:spLocks/>
          </p:cNvSpPr>
          <p:nvPr/>
        </p:nvSpPr>
        <p:spPr>
          <a:xfrm>
            <a:off x="7483642" y="2797342"/>
            <a:ext cx="3870158" cy="34169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50000"/>
              </a:lnSpc>
              <a:buNone/>
            </a:pPr>
            <a:r>
              <a:rPr lang="en-US" dirty="0" smtClean="0">
                <a:latin typeface="Roboto Slab Light" charset="0"/>
                <a:ea typeface="Roboto Slab Light" charset="0"/>
                <a:cs typeface="Roboto Slab Light" charset="0"/>
              </a:rPr>
              <a:t>Number of </a:t>
            </a:r>
            <a:r>
              <a:rPr lang="en-US" dirty="0" smtClean="0">
                <a:latin typeface="Roboto Slab Light" charset="0"/>
                <a:ea typeface="Roboto Slab Light" charset="0"/>
                <a:cs typeface="Roboto Slab Light" charset="0"/>
              </a:rPr>
              <a:t>locality inhabitants per square kilometer.</a:t>
            </a:r>
          </a:p>
        </p:txBody>
      </p:sp>
      <p:grpSp>
        <p:nvGrpSpPr>
          <p:cNvPr id="14" name="Group 13"/>
          <p:cNvGrpSpPr/>
          <p:nvPr/>
        </p:nvGrpSpPr>
        <p:grpSpPr>
          <a:xfrm>
            <a:off x="4791616" y="3001480"/>
            <a:ext cx="2535657" cy="1220978"/>
            <a:chOff x="4791616" y="3432007"/>
            <a:chExt cx="2535657" cy="1220978"/>
          </a:xfrm>
        </p:grpSpPr>
        <p:grpSp>
          <p:nvGrpSpPr>
            <p:cNvPr id="15" name="Group 14"/>
            <p:cNvGrpSpPr/>
            <p:nvPr/>
          </p:nvGrpSpPr>
          <p:grpSpPr>
            <a:xfrm>
              <a:off x="4791616" y="3432007"/>
              <a:ext cx="2511552" cy="1220978"/>
              <a:chOff x="4791616" y="3432007"/>
              <a:chExt cx="2511552" cy="1220978"/>
            </a:xfrm>
          </p:grpSpPr>
          <p:sp>
            <p:nvSpPr>
              <p:cNvPr id="17" name="Right Arrow 16"/>
              <p:cNvSpPr/>
              <p:nvPr/>
            </p:nvSpPr>
            <p:spPr>
              <a:xfrm>
                <a:off x="4888832" y="3432007"/>
                <a:ext cx="2414336" cy="409073"/>
              </a:xfrm>
              <a:prstGeom prst="rightArrow">
                <a:avLst/>
              </a:prstGeom>
              <a:solidFill>
                <a:srgbClr val="407AAA"/>
              </a:solidFill>
              <a:ln>
                <a:solidFill>
                  <a:srgbClr val="407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4948896" y="3760433"/>
                <a:ext cx="2230098" cy="892552"/>
              </a:xfrm>
              <a:prstGeom prst="rect">
                <a:avLst/>
              </a:prstGeom>
            </p:spPr>
            <p:txBody>
              <a:bodyPr wrap="none">
                <a:spAutoFit/>
              </a:bodyPr>
              <a:lstStyle/>
              <a:p>
                <a:pPr algn="ctr"/>
                <a:r>
                  <a:rPr lang="en-US" sz="2000" dirty="0">
                    <a:latin typeface="Roboto Slab" charset="0"/>
                    <a:ea typeface="Roboto Slab" charset="0"/>
                    <a:cs typeface="Roboto Slab" charset="0"/>
                  </a:rPr>
                  <a:t>DANE</a:t>
                </a:r>
                <a:r>
                  <a:rPr lang="en-US" sz="2000" dirty="0" smtClean="0">
                    <a:latin typeface="Roboto Slab" charset="0"/>
                    <a:ea typeface="Roboto Slab" charset="0"/>
                    <a:cs typeface="Roboto Slab" charset="0"/>
                  </a:rPr>
                  <a:t/>
                </a:r>
                <a:br>
                  <a:rPr lang="en-US" sz="2000" dirty="0" smtClean="0">
                    <a:latin typeface="Roboto Slab" charset="0"/>
                    <a:ea typeface="Roboto Slab" charset="0"/>
                    <a:cs typeface="Roboto Slab" charset="0"/>
                  </a:rPr>
                </a:br>
                <a:r>
                  <a:rPr lang="en-US" sz="1600" dirty="0">
                    <a:latin typeface="Roboto Slab" charset="0"/>
                    <a:ea typeface="Roboto Slab" charset="0"/>
                    <a:cs typeface="Roboto Slab" charset="0"/>
                  </a:rPr>
                  <a:t>national statistics </a:t>
                </a:r>
                <a:endParaRPr lang="en-US" sz="1600" dirty="0" smtClean="0">
                  <a:latin typeface="Roboto Slab" charset="0"/>
                  <a:ea typeface="Roboto Slab" charset="0"/>
                  <a:cs typeface="Roboto Slab" charset="0"/>
                </a:endParaRPr>
              </a:p>
              <a:p>
                <a:pPr algn="ctr"/>
                <a:r>
                  <a:rPr lang="en-US" sz="1600" dirty="0" smtClean="0">
                    <a:latin typeface="Roboto Slab" charset="0"/>
                    <a:ea typeface="Roboto Slab" charset="0"/>
                    <a:cs typeface="Roboto Slab" charset="0"/>
                  </a:rPr>
                  <a:t>institute </a:t>
                </a:r>
                <a:r>
                  <a:rPr lang="en-US" sz="1600" dirty="0">
                    <a:latin typeface="Roboto Slab" charset="0"/>
                    <a:ea typeface="Roboto Slab" charset="0"/>
                    <a:cs typeface="Roboto Slab" charset="0"/>
                  </a:rPr>
                  <a:t>of Colombia</a:t>
                </a:r>
                <a:endParaRPr lang="en-US" dirty="0">
                  <a:latin typeface="Roboto Slab" charset="0"/>
                  <a:ea typeface="Roboto Slab" charset="0"/>
                  <a:cs typeface="Roboto Slab" charset="0"/>
                </a:endParaRPr>
              </a:p>
            </p:txBody>
          </p:sp>
          <p:sp>
            <p:nvSpPr>
              <p:cNvPr id="19" name="Rectangle 18"/>
              <p:cNvSpPr/>
              <p:nvPr/>
            </p:nvSpPr>
            <p:spPr>
              <a:xfrm>
                <a:off x="4791616" y="4006654"/>
                <a:ext cx="333746" cy="646331"/>
              </a:xfrm>
              <a:prstGeom prst="rect">
                <a:avLst/>
              </a:prstGeom>
            </p:spPr>
            <p:txBody>
              <a:bodyPr wrap="none">
                <a:spAutoFit/>
              </a:bodyPr>
              <a:lstStyle/>
              <a:p>
                <a:pPr algn="ctr"/>
                <a:r>
                  <a:rPr lang="en-US" sz="3600" dirty="0" smtClean="0">
                    <a:latin typeface="Roboto Slab" charset="0"/>
                    <a:ea typeface="Roboto Slab" charset="0"/>
                    <a:cs typeface="Roboto Slab" charset="0"/>
                  </a:rPr>
                  <a:t>(</a:t>
                </a:r>
                <a:endParaRPr lang="en-US" sz="3200" dirty="0">
                  <a:latin typeface="Roboto Slab" charset="0"/>
                  <a:ea typeface="Roboto Slab" charset="0"/>
                  <a:cs typeface="Roboto Slab" charset="0"/>
                </a:endParaRPr>
              </a:p>
            </p:txBody>
          </p:sp>
        </p:grpSp>
        <p:sp>
          <p:nvSpPr>
            <p:cNvPr id="16" name="Rectangle 15"/>
            <p:cNvSpPr/>
            <p:nvPr/>
          </p:nvSpPr>
          <p:spPr>
            <a:xfrm>
              <a:off x="6995130" y="4006653"/>
              <a:ext cx="332143" cy="646331"/>
            </a:xfrm>
            <a:prstGeom prst="rect">
              <a:avLst/>
            </a:prstGeom>
          </p:spPr>
          <p:txBody>
            <a:bodyPr wrap="none">
              <a:spAutoFit/>
            </a:bodyPr>
            <a:lstStyle/>
            <a:p>
              <a:pPr algn="ctr"/>
              <a:r>
                <a:rPr lang="en-US" sz="3600" dirty="0">
                  <a:latin typeface="Roboto Slab" charset="0"/>
                  <a:ea typeface="Roboto Slab" charset="0"/>
                  <a:cs typeface="Roboto Slab" charset="0"/>
                </a:rPr>
                <a:t>)</a:t>
              </a:r>
              <a:endParaRPr lang="en-US" sz="3200" dirty="0">
                <a:latin typeface="Roboto Slab" charset="0"/>
                <a:ea typeface="Roboto Slab" charset="0"/>
                <a:cs typeface="Roboto Slab" charset="0"/>
              </a:endParaRPr>
            </a:p>
          </p:txBody>
        </p:sp>
      </p:grpSp>
    </p:spTree>
    <p:extLst>
      <p:ext uri="{BB962C8B-B14F-4D97-AF65-F5344CB8AC3E}">
        <p14:creationId xmlns:p14="http://schemas.microsoft.com/office/powerpoint/2010/main" val="18170509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9212</TotalTime>
  <Words>1034</Words>
  <Application>Microsoft Macintosh PowerPoint</Application>
  <PresentationFormat>Widescreen</PresentationFormat>
  <Paragraphs>168</Paragraphs>
  <Slides>16</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Calibri</vt:lpstr>
      <vt:lpstr>Calibri Light</vt:lpstr>
      <vt:lpstr>Cambria Math</vt:lpstr>
      <vt:lpstr>Pathway Gothic One</vt:lpstr>
      <vt:lpstr>Roboto Slab</vt:lpstr>
      <vt:lpstr>Roboto Slab Light</vt:lpstr>
      <vt:lpstr>Arial</vt:lpstr>
      <vt:lpstr>Office Theme</vt:lpstr>
      <vt:lpstr>Urban Security Analysis in the City of Bogotá Using Complex Networks</vt:lpstr>
      <vt:lpstr> Motivation</vt:lpstr>
      <vt:lpstr> Context</vt:lpstr>
      <vt:lpstr> Main Goals</vt:lpstr>
      <vt:lpstr> Programmable City Map</vt:lpstr>
      <vt:lpstr> Programmable City Map</vt:lpstr>
      <vt:lpstr> Urban Traffic Analysis</vt:lpstr>
      <vt:lpstr> Urban Traffic Analysis</vt:lpstr>
      <vt:lpstr> Urban Traffic Analysis</vt:lpstr>
      <vt:lpstr> Urban Traffic Analysis</vt:lpstr>
      <vt:lpstr> Urban Security Analysis</vt:lpstr>
      <vt:lpstr> Urban Security Analysis</vt:lpstr>
      <vt:lpstr> Urban Security Analysis</vt:lpstr>
      <vt:lpstr> Best path routing</vt:lpstr>
      <vt:lpstr> Best path routing</vt:lpstr>
      <vt:lpstr> Implications</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Urban Security Analysis in the City of Bogotá Using Complex Networks</dc:title>
  <dc:creator>André Cristóvão Neves Ferreira</dc:creator>
  <cp:lastModifiedBy>André Cristóvão Neves Ferreira</cp:lastModifiedBy>
  <cp:revision>83</cp:revision>
  <dcterms:created xsi:type="dcterms:W3CDTF">2018-07-07T19:25:48Z</dcterms:created>
  <dcterms:modified xsi:type="dcterms:W3CDTF">2018-07-14T17:39:04Z</dcterms:modified>
</cp:coreProperties>
</file>

<file path=docProps/thumbnail.jpeg>
</file>